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0" r:id="rId5"/>
    <p:sldId id="265" r:id="rId6"/>
    <p:sldId id="258" r:id="rId7"/>
    <p:sldId id="259" r:id="rId8"/>
    <p:sldId id="289" r:id="rId9"/>
    <p:sldId id="302" r:id="rId10"/>
    <p:sldId id="303" r:id="rId11"/>
    <p:sldId id="291" r:id="rId12"/>
    <p:sldId id="292" r:id="rId13"/>
    <p:sldId id="293" r:id="rId14"/>
    <p:sldId id="294" r:id="rId15"/>
    <p:sldId id="295" r:id="rId16"/>
    <p:sldId id="296" r:id="rId17"/>
    <p:sldId id="297" r:id="rId18"/>
    <p:sldId id="304" r:id="rId19"/>
    <p:sldId id="299" r:id="rId20"/>
    <p:sldId id="300" r:id="rId21"/>
    <p:sldId id="301" r:id="rId22"/>
    <p:sldId id="305" r:id="rId23"/>
    <p:sldId id="266" r:id="rId24"/>
    <p:sldId id="278" r:id="rId25"/>
    <p:sldId id="263" r:id="rId26"/>
    <p:sldId id="280" r:id="rId27"/>
    <p:sldId id="281" r:id="rId28"/>
    <p:sldId id="282" r:id="rId29"/>
    <p:sldId id="283" r:id="rId30"/>
    <p:sldId id="284" r:id="rId31"/>
    <p:sldId id="285" r:id="rId32"/>
    <p:sldId id="286" r:id="rId33"/>
    <p:sldId id="287" r:id="rId34"/>
    <p:sldId id="262" r:id="rId35"/>
    <p:sldId id="261" r:id="rId36"/>
    <p:sldId id="267" r:id="rId37"/>
    <p:sldId id="268" r:id="rId38"/>
    <p:sldId id="269" r:id="rId39"/>
    <p:sldId id="271" r:id="rId40"/>
    <p:sldId id="272" r:id="rId41"/>
    <p:sldId id="273" r:id="rId42"/>
    <p:sldId id="274" r:id="rId43"/>
    <p:sldId id="270" r:id="rId44"/>
    <p:sldId id="275" r:id="rId45"/>
    <p:sldId id="277" r:id="rId46"/>
    <p:sldId id="28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718"/>
    <a:srgbClr val="797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D249-0633-4BCF-A63A-F80D63939A00}"/>
              </a:ext>
            </a:extLst>
          </p:cNvPr>
          <p:cNvSpPr>
            <a:spLocks noGrp="1"/>
          </p:cNvSpPr>
          <p:nvPr>
            <p:ph type="ctrTitle"/>
          </p:nvPr>
        </p:nvSpPr>
        <p:spPr>
          <a:xfrm>
            <a:off x="1524000" y="1122363"/>
            <a:ext cx="9144000" cy="2387600"/>
          </a:xfrm>
        </p:spPr>
        <p:txBody>
          <a:bodyPr anchor="b"/>
          <a:lstStyle>
            <a:lvl1pPr algn="ctr">
              <a:defRPr sz="6000">
                <a:solidFill>
                  <a:srgbClr val="F8C718"/>
                </a:solidFill>
              </a:defRPr>
            </a:lvl1pPr>
          </a:lstStyle>
          <a:p>
            <a:r>
              <a:rPr lang="en-US"/>
              <a:t>Click to edit Master title style</a:t>
            </a:r>
          </a:p>
        </p:txBody>
      </p:sp>
      <p:sp>
        <p:nvSpPr>
          <p:cNvPr id="3" name="Subtitle 2">
            <a:extLst>
              <a:ext uri="{FF2B5EF4-FFF2-40B4-BE49-F238E27FC236}">
                <a16:creationId xmlns:a16="http://schemas.microsoft.com/office/drawing/2014/main" id="{10066DF3-A738-475E-AE6F-2F1A1878B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D927F-5C13-477E-91B6-17A64E1FCBF4}"/>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5" name="Footer Placeholder 4">
            <a:extLst>
              <a:ext uri="{FF2B5EF4-FFF2-40B4-BE49-F238E27FC236}">
                <a16:creationId xmlns:a16="http://schemas.microsoft.com/office/drawing/2014/main" id="{992B603C-4047-4964-8B24-7067DE30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BF7C5-E338-4782-8B10-381DA35B8F0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390585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797-B937-4A18-8DA6-7B2C2FBB62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8998A2-D914-4BA2-AA4D-82EAE5A63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0CCB4-F4B3-49EC-B068-D7B9F3A02F27}"/>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5" name="Footer Placeholder 4">
            <a:extLst>
              <a:ext uri="{FF2B5EF4-FFF2-40B4-BE49-F238E27FC236}">
                <a16:creationId xmlns:a16="http://schemas.microsoft.com/office/drawing/2014/main" id="{B7482837-466A-4B18-879E-170E4521D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2DE32-8980-4ECF-A63E-F6E0F8712436}"/>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8" name="Straight Connector 7">
            <a:extLst>
              <a:ext uri="{FF2B5EF4-FFF2-40B4-BE49-F238E27FC236}">
                <a16:creationId xmlns:a16="http://schemas.microsoft.com/office/drawing/2014/main" id="{1643CB52-D7CB-4BD3-B561-10D4B72353AD}"/>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20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3046E-4DA3-4093-A8FE-B125EDA99863}"/>
              </a:ext>
            </a:extLst>
          </p:cNvPr>
          <p:cNvSpPr>
            <a:spLocks noGrp="1"/>
          </p:cNvSpPr>
          <p:nvPr>
            <p:ph type="title" orient="vert"/>
          </p:nvPr>
        </p:nvSpPr>
        <p:spPr>
          <a:xfrm>
            <a:off x="916305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CF99D9-CD69-4B16-B7BB-6F22120E0181}"/>
              </a:ext>
            </a:extLst>
          </p:cNvPr>
          <p:cNvSpPr>
            <a:spLocks noGrp="1"/>
          </p:cNvSpPr>
          <p:nvPr>
            <p:ph type="body" orient="vert" idx="1"/>
          </p:nvPr>
        </p:nvSpPr>
        <p:spPr>
          <a:xfrm>
            <a:off x="400049" y="365125"/>
            <a:ext cx="86201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91F7E-6A1B-45C8-A6E2-49925035BC20}"/>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5" name="Footer Placeholder 4">
            <a:extLst>
              <a:ext uri="{FF2B5EF4-FFF2-40B4-BE49-F238E27FC236}">
                <a16:creationId xmlns:a16="http://schemas.microsoft.com/office/drawing/2014/main" id="{B9739263-0BC1-4ABA-A251-D5766DBC9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16C9-13B3-4F35-AB77-B02FC0F2BE91}"/>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48200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2411-947E-4F52-8B42-ACC49CFED84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6B1C05D-BC9E-4248-AAB7-0786A72C3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63FFD-6988-47DE-B750-73F95798EEE6}"/>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5" name="Footer Placeholder 4">
            <a:extLst>
              <a:ext uri="{FF2B5EF4-FFF2-40B4-BE49-F238E27FC236}">
                <a16:creationId xmlns:a16="http://schemas.microsoft.com/office/drawing/2014/main" id="{086875B7-0707-4153-B8EE-32D6CFDEB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B27A-ABD6-4652-A0C5-7B9F49DD319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89543DDD-F2D6-4B72-9E74-9D4E8DA77BA1}"/>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69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866-773D-4EC6-817C-FBC26B07B50E}"/>
              </a:ext>
            </a:extLst>
          </p:cNvPr>
          <p:cNvSpPr>
            <a:spLocks noGrp="1"/>
          </p:cNvSpPr>
          <p:nvPr>
            <p:ph type="title"/>
          </p:nvPr>
        </p:nvSpPr>
        <p:spPr>
          <a:xfrm>
            <a:off x="831850" y="1709738"/>
            <a:ext cx="10515600" cy="2852737"/>
          </a:xfrm>
        </p:spPr>
        <p:txBody>
          <a:bodyPr anchor="b"/>
          <a:lstStyle>
            <a:lvl1pPr>
              <a:defRPr sz="6000">
                <a:solidFill>
                  <a:srgbClr val="F8C718"/>
                </a:solidFill>
              </a:defRPr>
            </a:lvl1pPr>
          </a:lstStyle>
          <a:p>
            <a:r>
              <a:rPr lang="en-US"/>
              <a:t>Click to edit Master title style</a:t>
            </a:r>
          </a:p>
        </p:txBody>
      </p:sp>
      <p:sp>
        <p:nvSpPr>
          <p:cNvPr id="3" name="Text Placeholder 2">
            <a:extLst>
              <a:ext uri="{FF2B5EF4-FFF2-40B4-BE49-F238E27FC236}">
                <a16:creationId xmlns:a16="http://schemas.microsoft.com/office/drawing/2014/main" id="{142E50FA-A1EC-4A2A-8D1D-9F4C7EC1C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3D7808-0D11-4F1F-B41C-44942717CB52}"/>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5" name="Footer Placeholder 4">
            <a:extLst>
              <a:ext uri="{FF2B5EF4-FFF2-40B4-BE49-F238E27FC236}">
                <a16:creationId xmlns:a16="http://schemas.microsoft.com/office/drawing/2014/main" id="{13DDF198-4D35-427D-B6BF-2E50343BF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FD742-6136-4415-B392-D6CE2C8E238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79152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6CC2-78B1-493A-A403-2446C6157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2D22F-A9D2-4483-94F6-C1484F951AA7}"/>
              </a:ext>
            </a:extLst>
          </p:cNvPr>
          <p:cNvSpPr>
            <a:spLocks noGrp="1"/>
          </p:cNvSpPr>
          <p:nvPr>
            <p:ph sz="half" idx="1"/>
          </p:nvPr>
        </p:nvSpPr>
        <p:spPr>
          <a:xfrm>
            <a:off x="390525" y="1825625"/>
            <a:ext cx="5629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1C4D4-5FD0-4A8B-A75C-53E804108E07}"/>
              </a:ext>
            </a:extLst>
          </p:cNvPr>
          <p:cNvSpPr>
            <a:spLocks noGrp="1"/>
          </p:cNvSpPr>
          <p:nvPr>
            <p:ph sz="half" idx="2"/>
          </p:nvPr>
        </p:nvSpPr>
        <p:spPr>
          <a:xfrm>
            <a:off x="6172200" y="1825625"/>
            <a:ext cx="562927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AED92E-0DF3-415C-810A-76228C96DBF5}"/>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6" name="Footer Placeholder 5">
            <a:extLst>
              <a:ext uri="{FF2B5EF4-FFF2-40B4-BE49-F238E27FC236}">
                <a16:creationId xmlns:a16="http://schemas.microsoft.com/office/drawing/2014/main" id="{3DA41254-9648-49F6-933B-F1A6014B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7056D-79AB-4615-AD39-5930ED82A0E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9" name="Straight Connector 8">
            <a:extLst>
              <a:ext uri="{FF2B5EF4-FFF2-40B4-BE49-F238E27FC236}">
                <a16:creationId xmlns:a16="http://schemas.microsoft.com/office/drawing/2014/main" id="{13276329-2FBE-4AF8-976D-DCFF01D48C6B}"/>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360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53E-6FB0-4375-897D-064EB2DCAD4C}"/>
              </a:ext>
            </a:extLst>
          </p:cNvPr>
          <p:cNvSpPr>
            <a:spLocks noGrp="1"/>
          </p:cNvSpPr>
          <p:nvPr>
            <p:ph type="title"/>
          </p:nvPr>
        </p:nvSpPr>
        <p:spPr>
          <a:xfrm>
            <a:off x="390525" y="365125"/>
            <a:ext cx="1141094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2E6B59-D561-4AD4-AC2B-41538035136C}"/>
              </a:ext>
            </a:extLst>
          </p:cNvPr>
          <p:cNvSpPr>
            <a:spLocks noGrp="1"/>
          </p:cNvSpPr>
          <p:nvPr>
            <p:ph type="body" idx="1"/>
          </p:nvPr>
        </p:nvSpPr>
        <p:spPr>
          <a:xfrm>
            <a:off x="390526" y="1681163"/>
            <a:ext cx="5607050" cy="823912"/>
          </a:xfrm>
        </p:spPr>
        <p:txBody>
          <a:bodyPr anchor="b"/>
          <a:lstStyle>
            <a:lvl1pPr marL="0" indent="0">
              <a:buNone/>
              <a:defRPr sz="2400" b="1">
                <a:solidFill>
                  <a:srgbClr val="F8C71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0D6B205-F91F-42F6-9936-E00A073DDC03}"/>
              </a:ext>
            </a:extLst>
          </p:cNvPr>
          <p:cNvSpPr>
            <a:spLocks noGrp="1"/>
          </p:cNvSpPr>
          <p:nvPr>
            <p:ph sz="half" idx="2"/>
          </p:nvPr>
        </p:nvSpPr>
        <p:spPr>
          <a:xfrm>
            <a:off x="390526" y="2505075"/>
            <a:ext cx="560705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F9DB2-38D9-4267-8902-C20EABAA5BC3}"/>
              </a:ext>
            </a:extLst>
          </p:cNvPr>
          <p:cNvSpPr>
            <a:spLocks noGrp="1"/>
          </p:cNvSpPr>
          <p:nvPr>
            <p:ph type="body" sz="quarter" idx="3"/>
          </p:nvPr>
        </p:nvSpPr>
        <p:spPr>
          <a:xfrm>
            <a:off x="6172199" y="1681163"/>
            <a:ext cx="5629271" cy="823912"/>
          </a:xfrm>
        </p:spPr>
        <p:txBody>
          <a:bodyPr vert="horz" lIns="91440" tIns="45720" rIns="91440" bIns="45720" rtlCol="0" anchor="b">
            <a:normAutofit/>
          </a:bodyPr>
          <a:lstStyle>
            <a:lvl1pPr>
              <a:defRPr lang="en-US" sz="2400" b="1" dirty="0">
                <a:solidFill>
                  <a:srgbClr val="F8C718"/>
                </a:solidFill>
              </a:defRPr>
            </a:lvl1pPr>
          </a:lstStyle>
          <a:p>
            <a:pPr marL="0" lvl="0" indent="0">
              <a:buNone/>
            </a:pPr>
            <a:r>
              <a:rPr lang="en-US" dirty="0"/>
              <a:t>Click to edit Master text styles</a:t>
            </a:r>
          </a:p>
        </p:txBody>
      </p:sp>
      <p:sp>
        <p:nvSpPr>
          <p:cNvPr id="6" name="Content Placeholder 5">
            <a:extLst>
              <a:ext uri="{FF2B5EF4-FFF2-40B4-BE49-F238E27FC236}">
                <a16:creationId xmlns:a16="http://schemas.microsoft.com/office/drawing/2014/main" id="{47D7AD48-093E-483C-BB7B-BA68007DD0AF}"/>
              </a:ext>
            </a:extLst>
          </p:cNvPr>
          <p:cNvSpPr>
            <a:spLocks noGrp="1"/>
          </p:cNvSpPr>
          <p:nvPr>
            <p:ph sz="quarter" idx="4"/>
          </p:nvPr>
        </p:nvSpPr>
        <p:spPr>
          <a:xfrm>
            <a:off x="6172199" y="2505075"/>
            <a:ext cx="562927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ABDF3E-AB58-421A-8733-24D76F99BB41}"/>
              </a:ext>
            </a:extLst>
          </p:cNvPr>
          <p:cNvSpPr>
            <a:spLocks noGrp="1"/>
          </p:cNvSpPr>
          <p:nvPr>
            <p:ph type="dt" sz="half" idx="10"/>
          </p:nvPr>
        </p:nvSpPr>
        <p:spPr>
          <a:xfrm>
            <a:off x="390525" y="6356350"/>
            <a:ext cx="2990850" cy="365125"/>
          </a:xfrm>
        </p:spPr>
        <p:txBody>
          <a:bodyPr/>
          <a:lstStyle/>
          <a:p>
            <a:fld id="{FBAA93C6-01B9-4984-9249-51B0F3DA053B}" type="datetimeFigureOut">
              <a:rPr lang="en-US" smtClean="0"/>
              <a:t>3/6/2020</a:t>
            </a:fld>
            <a:endParaRPr lang="en-US"/>
          </a:p>
        </p:txBody>
      </p:sp>
      <p:sp>
        <p:nvSpPr>
          <p:cNvPr id="8" name="Footer Placeholder 7">
            <a:extLst>
              <a:ext uri="{FF2B5EF4-FFF2-40B4-BE49-F238E27FC236}">
                <a16:creationId xmlns:a16="http://schemas.microsoft.com/office/drawing/2014/main" id="{2E55665F-BC4E-48CF-A21D-68F61C31E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6319A-ADCF-4DC2-A848-22F453438FA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11" name="Straight Connector 10">
            <a:extLst>
              <a:ext uri="{FF2B5EF4-FFF2-40B4-BE49-F238E27FC236}">
                <a16:creationId xmlns:a16="http://schemas.microsoft.com/office/drawing/2014/main" id="{A9431EFF-281A-4D54-98CC-421EF4BC8777}"/>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45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FB3C-5D72-4155-B505-E548B3052C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F4E62-E6A7-4079-BF3A-B943DBE4C573}"/>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4" name="Footer Placeholder 3">
            <a:extLst>
              <a:ext uri="{FF2B5EF4-FFF2-40B4-BE49-F238E27FC236}">
                <a16:creationId xmlns:a16="http://schemas.microsoft.com/office/drawing/2014/main" id="{38881D72-0917-4F5C-A451-A526209C2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B4E44-A84F-4CD6-A09B-864795AC92C2}"/>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068C1876-4693-43F8-9022-D7C940F234C8}"/>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0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1BE8E-566C-4F09-953A-8A690165729B}"/>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3" name="Footer Placeholder 2">
            <a:extLst>
              <a:ext uri="{FF2B5EF4-FFF2-40B4-BE49-F238E27FC236}">
                <a16:creationId xmlns:a16="http://schemas.microsoft.com/office/drawing/2014/main" id="{E545E4D7-661B-498A-AD25-C19428020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28D24-3074-481E-8963-26000434E4AD}"/>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9088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687C-1297-4952-8813-46CFB2F29437}"/>
              </a:ext>
            </a:extLst>
          </p:cNvPr>
          <p:cNvSpPr>
            <a:spLocks noGrp="1"/>
          </p:cNvSpPr>
          <p:nvPr>
            <p:ph type="title"/>
          </p:nvPr>
        </p:nvSpPr>
        <p:spPr>
          <a:xfrm>
            <a:off x="400050" y="457200"/>
            <a:ext cx="43719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1012DDB-3457-4FE5-A820-16BAEAFC60C8}"/>
              </a:ext>
            </a:extLst>
          </p:cNvPr>
          <p:cNvSpPr>
            <a:spLocks noGrp="1"/>
          </p:cNvSpPr>
          <p:nvPr>
            <p:ph idx="1"/>
          </p:nvPr>
        </p:nvSpPr>
        <p:spPr>
          <a:xfrm>
            <a:off x="4953000" y="457201"/>
            <a:ext cx="6848474"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58420-5DDC-45E9-968D-C8E11A238B52}"/>
              </a:ext>
            </a:extLst>
          </p:cNvPr>
          <p:cNvSpPr>
            <a:spLocks noGrp="1"/>
          </p:cNvSpPr>
          <p:nvPr>
            <p:ph type="body" sz="half" idx="2"/>
          </p:nvPr>
        </p:nvSpPr>
        <p:spPr>
          <a:xfrm>
            <a:off x="400050" y="2057400"/>
            <a:ext cx="43719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9796-6D16-4F87-94FE-1F2902ECB599}"/>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6" name="Footer Placeholder 5">
            <a:extLst>
              <a:ext uri="{FF2B5EF4-FFF2-40B4-BE49-F238E27FC236}">
                <a16:creationId xmlns:a16="http://schemas.microsoft.com/office/drawing/2014/main" id="{55F20630-288E-49E6-9D12-1CEAAA864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E17AF-6C44-43A5-9FF4-D9631DB287D8}"/>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989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A5FE-00B0-43AD-80D3-0FA448F43DFE}"/>
              </a:ext>
            </a:extLst>
          </p:cNvPr>
          <p:cNvSpPr>
            <a:spLocks noGrp="1"/>
          </p:cNvSpPr>
          <p:nvPr>
            <p:ph type="title"/>
          </p:nvPr>
        </p:nvSpPr>
        <p:spPr>
          <a:xfrm>
            <a:off x="400050" y="449262"/>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92DC7-40A5-41EF-9590-8495DAB6426D}"/>
              </a:ext>
            </a:extLst>
          </p:cNvPr>
          <p:cNvSpPr>
            <a:spLocks noGrp="1"/>
          </p:cNvSpPr>
          <p:nvPr>
            <p:ph type="pic" idx="1"/>
          </p:nvPr>
        </p:nvSpPr>
        <p:spPr>
          <a:xfrm>
            <a:off x="4476750" y="449263"/>
            <a:ext cx="7324724" cy="54117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35E4F-2546-490A-AE38-B3E6E2F554CD}"/>
              </a:ext>
            </a:extLst>
          </p:cNvPr>
          <p:cNvSpPr>
            <a:spLocks noGrp="1"/>
          </p:cNvSpPr>
          <p:nvPr>
            <p:ph type="body" sz="half" idx="2"/>
          </p:nvPr>
        </p:nvSpPr>
        <p:spPr>
          <a:xfrm>
            <a:off x="400050"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EA438-FA97-4013-B36E-1D5344199CC1}"/>
              </a:ext>
            </a:extLst>
          </p:cNvPr>
          <p:cNvSpPr>
            <a:spLocks noGrp="1"/>
          </p:cNvSpPr>
          <p:nvPr>
            <p:ph type="dt" sz="half" idx="10"/>
          </p:nvPr>
        </p:nvSpPr>
        <p:spPr/>
        <p:txBody>
          <a:bodyPr/>
          <a:lstStyle/>
          <a:p>
            <a:fld id="{FBAA93C6-01B9-4984-9249-51B0F3DA053B}" type="datetimeFigureOut">
              <a:rPr lang="en-US" smtClean="0"/>
              <a:t>3/6/2020</a:t>
            </a:fld>
            <a:endParaRPr lang="en-US"/>
          </a:p>
        </p:txBody>
      </p:sp>
      <p:sp>
        <p:nvSpPr>
          <p:cNvPr id="6" name="Footer Placeholder 5">
            <a:extLst>
              <a:ext uri="{FF2B5EF4-FFF2-40B4-BE49-F238E27FC236}">
                <a16:creationId xmlns:a16="http://schemas.microsoft.com/office/drawing/2014/main" id="{3846D7E6-9DE3-4C59-88DA-ADF1E663A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C65A8-E7A9-442E-866C-85186F1515A3}"/>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88091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5C5BE-8BBA-4960-85F3-393D5C09876D}"/>
              </a:ext>
            </a:extLst>
          </p:cNvPr>
          <p:cNvSpPr>
            <a:spLocks noGrp="1"/>
          </p:cNvSpPr>
          <p:nvPr>
            <p:ph type="title"/>
          </p:nvPr>
        </p:nvSpPr>
        <p:spPr>
          <a:xfrm>
            <a:off x="400049" y="365125"/>
            <a:ext cx="114014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D66E17-6342-4C08-ABD3-A763F199D048}"/>
              </a:ext>
            </a:extLst>
          </p:cNvPr>
          <p:cNvSpPr>
            <a:spLocks noGrp="1"/>
          </p:cNvSpPr>
          <p:nvPr>
            <p:ph type="body" idx="1"/>
          </p:nvPr>
        </p:nvSpPr>
        <p:spPr>
          <a:xfrm>
            <a:off x="400049" y="1825625"/>
            <a:ext cx="114014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867FD-A165-416A-833A-DACAD34EC6AB}"/>
              </a:ext>
            </a:extLst>
          </p:cNvPr>
          <p:cNvSpPr>
            <a:spLocks noGrp="1"/>
          </p:cNvSpPr>
          <p:nvPr>
            <p:ph type="dt" sz="half" idx="2"/>
          </p:nvPr>
        </p:nvSpPr>
        <p:spPr>
          <a:xfrm>
            <a:off x="400050" y="6356350"/>
            <a:ext cx="2981325"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fld id="{FBAA93C6-01B9-4984-9249-51B0F3DA053B}" type="datetimeFigureOut">
              <a:rPr lang="en-US" smtClean="0"/>
              <a:pPr/>
              <a:t>3/6/2020</a:t>
            </a:fld>
            <a:endParaRPr lang="en-US"/>
          </a:p>
        </p:txBody>
      </p:sp>
      <p:sp>
        <p:nvSpPr>
          <p:cNvPr id="5" name="Footer Placeholder 4">
            <a:extLst>
              <a:ext uri="{FF2B5EF4-FFF2-40B4-BE49-F238E27FC236}">
                <a16:creationId xmlns:a16="http://schemas.microsoft.com/office/drawing/2014/main" id="{ACAC1C74-FF7B-43BB-92A0-46F792A4D5C0}"/>
              </a:ext>
            </a:extLst>
          </p:cNvPr>
          <p:cNvSpPr>
            <a:spLocks noGrp="1"/>
          </p:cNvSpPr>
          <p:nvPr>
            <p:ph type="ftr" sz="quarter" idx="3"/>
          </p:nvPr>
        </p:nvSpPr>
        <p:spPr>
          <a:xfrm>
            <a:off x="3864768" y="6356350"/>
            <a:ext cx="4471988"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12469546-C327-4F73-84AB-6512B382C700}"/>
              </a:ext>
            </a:extLst>
          </p:cNvPr>
          <p:cNvSpPr>
            <a:spLocks noGrp="1"/>
          </p:cNvSpPr>
          <p:nvPr>
            <p:ph type="sldNum" sz="quarter" idx="4"/>
          </p:nvPr>
        </p:nvSpPr>
        <p:spPr>
          <a:xfrm>
            <a:off x="8820149" y="6356350"/>
            <a:ext cx="2981325"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B13619B0-BC73-4453-BE70-0CBE50D57652}" type="slidenum">
              <a:rPr lang="en-US" smtClean="0"/>
              <a:pPr/>
              <a:t>‹#›</a:t>
            </a:fld>
            <a:endParaRPr lang="en-US"/>
          </a:p>
        </p:txBody>
      </p:sp>
      <p:pic>
        <p:nvPicPr>
          <p:cNvPr id="7" name="Picture 6">
            <a:extLst>
              <a:ext uri="{FF2B5EF4-FFF2-40B4-BE49-F238E27FC236}">
                <a16:creationId xmlns:a16="http://schemas.microsoft.com/office/drawing/2014/main" id="{AA49EA90-99CA-45FB-84BB-7701D28A65E0}"/>
              </a:ext>
            </a:extLst>
          </p:cNvPr>
          <p:cNvPicPr>
            <a:picLocks noChangeAspect="1"/>
          </p:cNvPicPr>
          <p:nvPr userDrawn="1"/>
        </p:nvPicPr>
        <p:blipFill rotWithShape="1">
          <a:blip r:embed="rId13"/>
          <a:srcRect l="8422" t="71021" r="2726" b="11822"/>
          <a:stretch/>
        </p:blipFill>
        <p:spPr>
          <a:xfrm>
            <a:off x="10414474" y="6721475"/>
            <a:ext cx="1777526" cy="137296"/>
          </a:xfrm>
          <a:prstGeom prst="rect">
            <a:avLst/>
          </a:prstGeom>
        </p:spPr>
      </p:pic>
      <p:pic>
        <p:nvPicPr>
          <p:cNvPr id="11" name="Picture 10">
            <a:extLst>
              <a:ext uri="{FF2B5EF4-FFF2-40B4-BE49-F238E27FC236}">
                <a16:creationId xmlns:a16="http://schemas.microsoft.com/office/drawing/2014/main" id="{198F5F85-AA15-4AC4-A273-5E6B519479DB}"/>
              </a:ext>
            </a:extLst>
          </p:cNvPr>
          <p:cNvPicPr>
            <a:picLocks noChangeAspect="1"/>
          </p:cNvPicPr>
          <p:nvPr userDrawn="1"/>
        </p:nvPicPr>
        <p:blipFill rotWithShape="1">
          <a:blip r:embed="rId13"/>
          <a:srcRect l="8422" t="10219" r="2726" b="61514"/>
          <a:stretch/>
        </p:blipFill>
        <p:spPr>
          <a:xfrm>
            <a:off x="9524" y="6622278"/>
            <a:ext cx="1777526" cy="226197"/>
          </a:xfrm>
          <a:prstGeom prst="rect">
            <a:avLst/>
          </a:prstGeom>
        </p:spPr>
      </p:pic>
    </p:spTree>
    <p:extLst>
      <p:ext uri="{BB962C8B-B14F-4D97-AF65-F5344CB8AC3E}">
        <p14:creationId xmlns:p14="http://schemas.microsoft.com/office/powerpoint/2010/main" val="305473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2.web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title/tt2584384/"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imdb">
            <a:extLst>
              <a:ext uri="{FF2B5EF4-FFF2-40B4-BE49-F238E27FC236}">
                <a16:creationId xmlns:a16="http://schemas.microsoft.com/office/drawing/2014/main" id="{60B844C1-3CDC-489D-B309-CFC83C0663F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9167" b="9583"/>
          <a:stretch/>
        </p:blipFill>
        <p:spPr bwMode="auto">
          <a:xfrm>
            <a:off x="0" y="0"/>
            <a:ext cx="12192000" cy="656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4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7BFD-2364-436C-BD9D-5F1E8139CB23}"/>
              </a:ext>
            </a:extLst>
          </p:cNvPr>
          <p:cNvSpPr>
            <a:spLocks noGrp="1"/>
          </p:cNvSpPr>
          <p:nvPr>
            <p:ph type="title"/>
          </p:nvPr>
        </p:nvSpPr>
        <p:spPr/>
        <p:txBody>
          <a:bodyPr/>
          <a:lstStyle/>
          <a:p>
            <a:r>
              <a:rPr lang="en-US" dirty="0"/>
              <a:t>Ratings</a:t>
            </a:r>
          </a:p>
        </p:txBody>
      </p:sp>
      <p:sp>
        <p:nvSpPr>
          <p:cNvPr id="5" name="Text Placeholder 4">
            <a:extLst>
              <a:ext uri="{FF2B5EF4-FFF2-40B4-BE49-F238E27FC236}">
                <a16:creationId xmlns:a16="http://schemas.microsoft.com/office/drawing/2014/main" id="{13A8DDD7-D0BC-4750-AD41-358CF548C34E}"/>
              </a:ext>
            </a:extLst>
          </p:cNvPr>
          <p:cNvSpPr>
            <a:spLocks noGrp="1"/>
          </p:cNvSpPr>
          <p:nvPr>
            <p:ph type="body" idx="1"/>
          </p:nvPr>
        </p:nvSpPr>
        <p:spPr/>
        <p:txBody>
          <a:bodyPr/>
          <a:lstStyle/>
          <a:p>
            <a:r>
              <a:rPr lang="en-US" dirty="0"/>
              <a:t>User</a:t>
            </a:r>
          </a:p>
        </p:txBody>
      </p:sp>
      <p:sp>
        <p:nvSpPr>
          <p:cNvPr id="6" name="Content Placeholder 5">
            <a:extLst>
              <a:ext uri="{FF2B5EF4-FFF2-40B4-BE49-F238E27FC236}">
                <a16:creationId xmlns:a16="http://schemas.microsoft.com/office/drawing/2014/main" id="{A8AB30E1-7CA0-4777-9F91-B3B5B41BECBA}"/>
              </a:ext>
            </a:extLst>
          </p:cNvPr>
          <p:cNvSpPr>
            <a:spLocks noGrp="1"/>
          </p:cNvSpPr>
          <p:nvPr>
            <p:ph sz="half" idx="2"/>
          </p:nvPr>
        </p:nvSpPr>
        <p:spPr/>
        <p:txBody>
          <a:bodyPr>
            <a:normAutofit/>
          </a:bodyPr>
          <a:lstStyle/>
          <a:p>
            <a:pPr marL="285750" indent="-285750"/>
            <a:r>
              <a:rPr lang="en-US" sz="2400" dirty="0"/>
              <a:t>IMDb registered users can cast a vote (range from 1 to 10). </a:t>
            </a:r>
          </a:p>
          <a:p>
            <a:pPr marL="285750" indent="-285750"/>
            <a:r>
              <a:rPr lang="en-US" sz="2400" dirty="0"/>
              <a:t>Individual votes are aggregated and summarized as a single IMDb rating. </a:t>
            </a:r>
          </a:p>
          <a:p>
            <a:pPr marL="285750" indent="-285750"/>
            <a:r>
              <a:rPr lang="en-US" sz="2400" dirty="0"/>
              <a:t>There is only one vote per title per user.</a:t>
            </a:r>
            <a:endParaRPr lang="es-MX" sz="2400" dirty="0"/>
          </a:p>
        </p:txBody>
      </p:sp>
      <p:sp>
        <p:nvSpPr>
          <p:cNvPr id="7" name="Text Placeholder 6">
            <a:extLst>
              <a:ext uri="{FF2B5EF4-FFF2-40B4-BE49-F238E27FC236}">
                <a16:creationId xmlns:a16="http://schemas.microsoft.com/office/drawing/2014/main" id="{7277D91E-9B92-479C-9BB1-1B283341964F}"/>
              </a:ext>
            </a:extLst>
          </p:cNvPr>
          <p:cNvSpPr>
            <a:spLocks noGrp="1"/>
          </p:cNvSpPr>
          <p:nvPr>
            <p:ph type="body" sz="quarter" idx="3"/>
          </p:nvPr>
        </p:nvSpPr>
        <p:spPr/>
        <p:txBody>
          <a:bodyPr/>
          <a:lstStyle/>
          <a:p>
            <a:pPr marL="0" indent="0">
              <a:buNone/>
            </a:pPr>
            <a:r>
              <a:rPr lang="en-US" dirty="0"/>
              <a:t>Critics </a:t>
            </a:r>
            <a:r>
              <a:rPr lang="en-US" dirty="0">
                <a:hlinkClick r:id="rId2" action="ppaction://hlinksldjump"/>
              </a:rPr>
              <a:t>(</a:t>
            </a:r>
            <a:r>
              <a:rPr lang="en-US" dirty="0" err="1">
                <a:hlinkClick r:id="rId2" action="ppaction://hlinksldjump"/>
              </a:rPr>
              <a:t>Metascore</a:t>
            </a:r>
            <a:r>
              <a:rPr lang="en-US" dirty="0">
                <a:hlinkClick r:id="rId2" action="ppaction://hlinksldjump"/>
              </a:rPr>
              <a:t> in glossary)</a:t>
            </a:r>
            <a:endParaRPr lang="en-US" dirty="0"/>
          </a:p>
        </p:txBody>
      </p:sp>
      <p:sp>
        <p:nvSpPr>
          <p:cNvPr id="8" name="Content Placeholder 7">
            <a:extLst>
              <a:ext uri="{FF2B5EF4-FFF2-40B4-BE49-F238E27FC236}">
                <a16:creationId xmlns:a16="http://schemas.microsoft.com/office/drawing/2014/main" id="{4AB7EF0E-8241-40E2-9E66-C4FBD26EA388}"/>
              </a:ext>
            </a:extLst>
          </p:cNvPr>
          <p:cNvSpPr>
            <a:spLocks noGrp="1"/>
          </p:cNvSpPr>
          <p:nvPr>
            <p:ph sz="quarter" idx="4"/>
          </p:nvPr>
        </p:nvSpPr>
        <p:spPr/>
        <p:txBody>
          <a:bodyPr>
            <a:noAutofit/>
          </a:bodyPr>
          <a:lstStyle/>
          <a:p>
            <a:r>
              <a:rPr lang="en-US" sz="2400" dirty="0"/>
              <a:t>IMDB assigns more importance, to some critics and publications, based on quality and overall stature. </a:t>
            </a:r>
          </a:p>
          <a:p>
            <a:r>
              <a:rPr lang="en-US" sz="2400" dirty="0"/>
              <a:t>A movie gets a </a:t>
            </a:r>
            <a:r>
              <a:rPr lang="en-US" sz="2400" dirty="0" err="1"/>
              <a:t>Metascore</a:t>
            </a:r>
            <a:r>
              <a:rPr lang="en-US" sz="2400" dirty="0"/>
              <a:t> when at least four critics review that movie. </a:t>
            </a:r>
          </a:p>
          <a:p>
            <a:r>
              <a:rPr lang="en-US" sz="2400" dirty="0"/>
              <a:t>Range from 0-100. </a:t>
            </a:r>
          </a:p>
          <a:p>
            <a:r>
              <a:rPr lang="en-US" sz="2400" dirty="0"/>
              <a:t>IMDB normalizes the resulting scores (akin to "grading on a curve" in college), which prevents scores from clumping together. </a:t>
            </a:r>
          </a:p>
        </p:txBody>
      </p:sp>
    </p:spTree>
    <p:extLst>
      <p:ext uri="{BB962C8B-B14F-4D97-AF65-F5344CB8AC3E}">
        <p14:creationId xmlns:p14="http://schemas.microsoft.com/office/powerpoint/2010/main" val="21049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0E9-619E-4F27-9890-1EAF52DA8377}"/>
              </a:ext>
            </a:extLst>
          </p:cNvPr>
          <p:cNvSpPr>
            <a:spLocks noGrp="1"/>
          </p:cNvSpPr>
          <p:nvPr>
            <p:ph type="title"/>
          </p:nvPr>
        </p:nvSpPr>
        <p:spPr/>
        <p:txBody>
          <a:bodyPr/>
          <a:lstStyle/>
          <a:p>
            <a:r>
              <a:rPr lang="es-MX" dirty="0"/>
              <a:t>Data </a:t>
            </a:r>
            <a:r>
              <a:rPr lang="es-MX" dirty="0" err="1"/>
              <a:t>Cleaning</a:t>
            </a:r>
            <a:endParaRPr lang="es-MX" dirty="0"/>
          </a:p>
        </p:txBody>
      </p:sp>
      <p:pic>
        <p:nvPicPr>
          <p:cNvPr id="4" name="Content Placeholder 3">
            <a:extLst>
              <a:ext uri="{FF2B5EF4-FFF2-40B4-BE49-F238E27FC236}">
                <a16:creationId xmlns:a16="http://schemas.microsoft.com/office/drawing/2014/main" id="{A7EB7E03-1402-4059-8BE2-D2F2298E9E19}"/>
              </a:ext>
            </a:extLst>
          </p:cNvPr>
          <p:cNvPicPr>
            <a:picLocks noGrp="1"/>
          </p:cNvPicPr>
          <p:nvPr>
            <p:ph idx="1"/>
          </p:nvPr>
        </p:nvPicPr>
        <p:blipFill rotWithShape="1">
          <a:blip r:embed="rId2"/>
          <a:srcRect l="8654" t="46428" r="63996" b="32341"/>
          <a:stretch/>
        </p:blipFill>
        <p:spPr bwMode="auto">
          <a:xfrm>
            <a:off x="537188" y="2041700"/>
            <a:ext cx="5001768" cy="19373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F5E67C8-FDAD-447C-A405-707B1F2E3115}"/>
              </a:ext>
            </a:extLst>
          </p:cNvPr>
          <p:cNvPicPr/>
          <p:nvPr/>
        </p:nvPicPr>
        <p:blipFill rotWithShape="1">
          <a:blip r:embed="rId3"/>
          <a:srcRect l="9615" t="53319" r="61645" b="25808"/>
          <a:stretch/>
        </p:blipFill>
        <p:spPr bwMode="auto">
          <a:xfrm>
            <a:off x="7202926" y="2041700"/>
            <a:ext cx="4598548" cy="1937318"/>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8BB4CB7E-0632-4A9F-9C5D-5DC288C459F6}"/>
              </a:ext>
            </a:extLst>
          </p:cNvPr>
          <p:cNvSpPr/>
          <p:nvPr/>
        </p:nvSpPr>
        <p:spPr>
          <a:xfrm>
            <a:off x="5812274" y="2675721"/>
            <a:ext cx="1249540" cy="6183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7" name="TextBox 6">
            <a:extLst>
              <a:ext uri="{FF2B5EF4-FFF2-40B4-BE49-F238E27FC236}">
                <a16:creationId xmlns:a16="http://schemas.microsoft.com/office/drawing/2014/main" id="{22339D9B-20BC-49D2-939D-FB5F51222713}"/>
              </a:ext>
            </a:extLst>
          </p:cNvPr>
          <p:cNvSpPr txBox="1"/>
          <p:nvPr/>
        </p:nvSpPr>
        <p:spPr>
          <a:xfrm>
            <a:off x="1151147" y="4492905"/>
            <a:ext cx="9889705" cy="1384995"/>
          </a:xfrm>
          <a:prstGeom prst="rect">
            <a:avLst/>
          </a:prstGeom>
          <a:noFill/>
        </p:spPr>
        <p:txBody>
          <a:bodyPr wrap="square" rtlCol="0">
            <a:spAutoFit/>
          </a:bodyPr>
          <a:lstStyle/>
          <a:p>
            <a:pPr marL="285750" indent="-285750">
              <a:buFont typeface="Arial" panose="020B0604020202020204" pitchFamily="34" charset="0"/>
              <a:buChar char="•"/>
            </a:pPr>
            <a:r>
              <a:rPr lang="en-US" sz="2100" dirty="0">
                <a:solidFill>
                  <a:schemeClr val="bg1"/>
                </a:solidFill>
              </a:rPr>
              <a:t>only 74,196 of the total movies listed in IMDB have been reviewed by viewers</a:t>
            </a:r>
            <a:endParaRPr lang="es-MX" sz="2100" dirty="0">
              <a:solidFill>
                <a:schemeClr val="bg1"/>
              </a:solidFill>
            </a:endParaRPr>
          </a:p>
          <a:p>
            <a:pPr marL="285750" indent="-285750">
              <a:buFont typeface="Arial" panose="020B0604020202020204" pitchFamily="34" charset="0"/>
              <a:buChar char="•"/>
            </a:pPr>
            <a:r>
              <a:rPr lang="en-US" sz="2100" dirty="0">
                <a:solidFill>
                  <a:schemeClr val="bg1"/>
                </a:solidFill>
              </a:rPr>
              <a:t>only 70,286 have been reviewed by critics. </a:t>
            </a:r>
          </a:p>
          <a:p>
            <a:pPr marL="285750" indent="-285750">
              <a:buFont typeface="Arial" panose="020B0604020202020204" pitchFamily="34" charset="0"/>
              <a:buChar char="•"/>
            </a:pPr>
            <a:endParaRPr lang="es-MX" sz="2100" dirty="0">
              <a:solidFill>
                <a:schemeClr val="bg1"/>
              </a:solidFill>
            </a:endParaRPr>
          </a:p>
          <a:p>
            <a:pPr marL="285750" indent="-285750">
              <a:buFont typeface="Arial" panose="020B0604020202020204" pitchFamily="34" charset="0"/>
              <a:buChar char="•"/>
            </a:pPr>
            <a:r>
              <a:rPr lang="en-US" sz="2100" b="1" i="1" dirty="0">
                <a:solidFill>
                  <a:schemeClr val="bg1"/>
                </a:solidFill>
              </a:rPr>
              <a:t>more importantly, </a:t>
            </a:r>
            <a:r>
              <a:rPr lang="en-US" sz="2100" dirty="0">
                <a:solidFill>
                  <a:schemeClr val="bg1"/>
                </a:solidFill>
              </a:rPr>
              <a:t>only 12,722 movies have been given a </a:t>
            </a:r>
            <a:r>
              <a:rPr lang="en-US" sz="2100" dirty="0" err="1">
                <a:solidFill>
                  <a:schemeClr val="bg1"/>
                </a:solidFill>
              </a:rPr>
              <a:t>metascore</a:t>
            </a:r>
            <a:r>
              <a:rPr lang="en-US" sz="2100" dirty="0">
                <a:solidFill>
                  <a:schemeClr val="bg1"/>
                </a:solidFill>
              </a:rPr>
              <a:t> </a:t>
            </a:r>
            <a:endParaRPr lang="es-MX" sz="2100" dirty="0">
              <a:solidFill>
                <a:schemeClr val="bg1"/>
              </a:solidFill>
            </a:endParaRPr>
          </a:p>
        </p:txBody>
      </p:sp>
    </p:spTree>
    <p:extLst>
      <p:ext uri="{BB962C8B-B14F-4D97-AF65-F5344CB8AC3E}">
        <p14:creationId xmlns:p14="http://schemas.microsoft.com/office/powerpoint/2010/main" val="219263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35B033-5933-485B-87C5-0F0B85C433EE}"/>
              </a:ext>
            </a:extLst>
          </p:cNvPr>
          <p:cNvPicPr>
            <a:picLocks noGrp="1"/>
          </p:cNvPicPr>
          <p:nvPr>
            <p:ph idx="4294967295"/>
          </p:nvPr>
        </p:nvPicPr>
        <p:blipFill rotWithShape="1">
          <a:blip r:embed="rId2"/>
          <a:srcRect l="16520" t="54604" r="42302" b="30407"/>
          <a:stretch/>
        </p:blipFill>
        <p:spPr bwMode="auto">
          <a:xfrm>
            <a:off x="2337757" y="464182"/>
            <a:ext cx="7530862" cy="13684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E889AF1-E920-4C76-9879-3FD850101069}"/>
              </a:ext>
            </a:extLst>
          </p:cNvPr>
          <p:cNvPicPr/>
          <p:nvPr/>
        </p:nvPicPr>
        <p:blipFill rotWithShape="1">
          <a:blip r:embed="rId3"/>
          <a:srcRect l="16482" t="51178" r="10553" b="33404"/>
          <a:stretch/>
        </p:blipFill>
        <p:spPr bwMode="auto">
          <a:xfrm>
            <a:off x="103517" y="2361872"/>
            <a:ext cx="11999343" cy="163725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CAC50B6-4250-4F67-BF0C-4F65F28643B2}"/>
              </a:ext>
            </a:extLst>
          </p:cNvPr>
          <p:cNvSpPr txBox="1"/>
          <p:nvPr/>
        </p:nvSpPr>
        <p:spPr>
          <a:xfrm>
            <a:off x="311914" y="4382138"/>
            <a:ext cx="11523528" cy="201168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t># of Reviews</a:t>
            </a:r>
            <a:r>
              <a:rPr lang="en-US" sz="2000" dirty="0"/>
              <a:t>: Greater numbers of overall user reviews than critic reviews, but more consistency in the number of critic reviews of any given movie received vs. the number of user reviews each movie received.</a:t>
            </a:r>
          </a:p>
          <a:p>
            <a:r>
              <a:rPr lang="en-US" sz="2000" b="1" dirty="0"/>
              <a:t>Quality Ratings</a:t>
            </a:r>
            <a:r>
              <a:rPr lang="en-US" sz="2000" dirty="0"/>
              <a:t>: more variability in the quality ratings given to movies by critics than by users </a:t>
            </a:r>
            <a:r>
              <a:rPr lang="en-US" sz="2000" dirty="0">
                <a:sym typeface="Wingdings" panose="05000000000000000000" pitchFamily="2" charset="2"/>
              </a:rPr>
              <a:t></a:t>
            </a:r>
            <a:r>
              <a:rPr lang="en-US" sz="2000" dirty="0"/>
              <a:t> there was more consistency among what the viewers thought of the quality of the movie than what the critics thought. </a:t>
            </a:r>
          </a:p>
          <a:p>
            <a:endParaRPr lang="es-MX" sz="2000" dirty="0"/>
          </a:p>
        </p:txBody>
      </p:sp>
    </p:spTree>
    <p:extLst>
      <p:ext uri="{BB962C8B-B14F-4D97-AF65-F5344CB8AC3E}">
        <p14:creationId xmlns:p14="http://schemas.microsoft.com/office/powerpoint/2010/main" val="95747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E4A11-9F79-430D-86FE-E65EBD70B9FF}"/>
              </a:ext>
            </a:extLst>
          </p:cNvPr>
          <p:cNvPicPr/>
          <p:nvPr/>
        </p:nvPicPr>
        <p:blipFill rotWithShape="1">
          <a:blip r:embed="rId2"/>
          <a:srcRect l="16053" t="52057" r="56945" b="23714"/>
          <a:stretch/>
        </p:blipFill>
        <p:spPr bwMode="auto">
          <a:xfrm>
            <a:off x="1137920" y="3563793"/>
            <a:ext cx="4389120" cy="29260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BBBCCD8-9FA9-4F44-8741-470292348999}"/>
              </a:ext>
            </a:extLst>
          </p:cNvPr>
          <p:cNvPicPr/>
          <p:nvPr/>
        </p:nvPicPr>
        <p:blipFill rotWithShape="1">
          <a:blip r:embed="rId3"/>
          <a:srcRect l="15812" t="33833" r="51709" b="20129"/>
          <a:stretch/>
        </p:blipFill>
        <p:spPr bwMode="auto">
          <a:xfrm>
            <a:off x="1137920" y="324998"/>
            <a:ext cx="4389120" cy="29260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DCC0541-A2F9-476D-BB31-D38B3DEAB0EE}"/>
              </a:ext>
            </a:extLst>
          </p:cNvPr>
          <p:cNvPicPr/>
          <p:nvPr/>
        </p:nvPicPr>
        <p:blipFill rotWithShape="1">
          <a:blip r:embed="rId4"/>
          <a:srcRect l="15064" t="35974" r="50748" b="18629"/>
          <a:stretch/>
        </p:blipFill>
        <p:spPr bwMode="auto">
          <a:xfrm>
            <a:off x="6664960" y="324998"/>
            <a:ext cx="4389120" cy="29260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32E0388-E647-4FDF-90B7-1C2BF41F41FA}"/>
              </a:ext>
            </a:extLst>
          </p:cNvPr>
          <p:cNvPicPr/>
          <p:nvPr/>
        </p:nvPicPr>
        <p:blipFill rotWithShape="1">
          <a:blip r:embed="rId5"/>
          <a:srcRect l="15919" t="33619" r="50321" b="20557"/>
          <a:stretch/>
        </p:blipFill>
        <p:spPr bwMode="auto">
          <a:xfrm>
            <a:off x="6664960" y="3547524"/>
            <a:ext cx="438912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162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828-B722-4DB1-B813-6ADA9907167B}"/>
              </a:ext>
            </a:extLst>
          </p:cNvPr>
          <p:cNvSpPr>
            <a:spLocks noGrp="1"/>
          </p:cNvSpPr>
          <p:nvPr>
            <p:ph type="title"/>
          </p:nvPr>
        </p:nvSpPr>
        <p:spPr/>
        <p:txBody>
          <a:bodyPr/>
          <a:lstStyle/>
          <a:p>
            <a:r>
              <a:rPr lang="es-MX" dirty="0" err="1"/>
              <a:t>Viewers</a:t>
            </a:r>
            <a:r>
              <a:rPr lang="es-MX" dirty="0"/>
              <a:t> vs. </a:t>
            </a:r>
            <a:r>
              <a:rPr lang="es-MX" dirty="0" err="1"/>
              <a:t>Critics</a:t>
            </a:r>
            <a:r>
              <a:rPr lang="es-MX" dirty="0"/>
              <a:t>: </a:t>
            </a:r>
            <a:r>
              <a:rPr lang="es-MX" dirty="0" err="1"/>
              <a:t>Summary</a:t>
            </a:r>
            <a:endParaRPr lang="es-MX" dirty="0"/>
          </a:p>
        </p:txBody>
      </p:sp>
      <p:sp>
        <p:nvSpPr>
          <p:cNvPr id="3" name="Content Placeholder 2">
            <a:extLst>
              <a:ext uri="{FF2B5EF4-FFF2-40B4-BE49-F238E27FC236}">
                <a16:creationId xmlns:a16="http://schemas.microsoft.com/office/drawing/2014/main" id="{B1AF4852-E04F-4656-89D4-150D0276C23B}"/>
              </a:ext>
            </a:extLst>
          </p:cNvPr>
          <p:cNvSpPr>
            <a:spLocks noGrp="1"/>
          </p:cNvSpPr>
          <p:nvPr>
            <p:ph idx="1"/>
          </p:nvPr>
        </p:nvSpPr>
        <p:spPr/>
        <p:txBody>
          <a:bodyPr>
            <a:normAutofit/>
          </a:bodyPr>
          <a:lstStyle/>
          <a:p>
            <a:r>
              <a:rPr lang="en-US" dirty="0"/>
              <a:t>Overall, There is a positive correlation between higher viewer scores and critic </a:t>
            </a:r>
            <a:r>
              <a:rPr lang="en-US" dirty="0" err="1"/>
              <a:t>metascores</a:t>
            </a:r>
            <a:r>
              <a:rPr lang="en-US" dirty="0"/>
              <a:t>.</a:t>
            </a:r>
          </a:p>
          <a:p>
            <a:r>
              <a:rPr lang="en-US" dirty="0"/>
              <a:t>With the </a:t>
            </a:r>
            <a:r>
              <a:rPr lang="en-US" dirty="0" err="1"/>
              <a:t>metascore</a:t>
            </a:r>
            <a:r>
              <a:rPr lang="en-US" dirty="0"/>
              <a:t> methodology applied by IMDB, critic </a:t>
            </a:r>
            <a:r>
              <a:rPr lang="en-US" dirty="0" err="1"/>
              <a:t>metascores</a:t>
            </a:r>
            <a:r>
              <a:rPr lang="en-US" dirty="0"/>
              <a:t> are already normalized (i.e. adjusted to a normal curve). </a:t>
            </a:r>
          </a:p>
          <a:p>
            <a:r>
              <a:rPr lang="en-US" dirty="0"/>
              <a:t>Viewer ratings are scaled from 1-10, </a:t>
            </a:r>
            <a:r>
              <a:rPr lang="en-US" dirty="0" err="1"/>
              <a:t>metascores</a:t>
            </a:r>
            <a:r>
              <a:rPr lang="en-US" dirty="0"/>
              <a:t> are scaled 1-100</a:t>
            </a:r>
          </a:p>
          <a:p>
            <a:pPr lvl="1"/>
            <a:r>
              <a:rPr lang="en-US" dirty="0"/>
              <a:t>Not be directly comparable without additional statistical analysis. </a:t>
            </a:r>
          </a:p>
          <a:p>
            <a:pPr lvl="1"/>
            <a:endParaRPr lang="en-US" sz="1000" dirty="0"/>
          </a:p>
          <a:p>
            <a:pPr lvl="1"/>
            <a:r>
              <a:rPr lang="en-US" dirty="0"/>
              <a:t>If we compare </a:t>
            </a:r>
            <a:r>
              <a:rPr lang="en-US" dirty="0" err="1"/>
              <a:t>ave</a:t>
            </a:r>
            <a:r>
              <a:rPr lang="en-US" dirty="0"/>
              <a:t> </a:t>
            </a:r>
            <a:r>
              <a:rPr lang="en-US" dirty="0" err="1"/>
              <a:t>metascore</a:t>
            </a:r>
            <a:r>
              <a:rPr lang="en-US" dirty="0"/>
              <a:t> relative to its range (1-100) to the </a:t>
            </a:r>
            <a:r>
              <a:rPr lang="en-US" dirty="0" err="1"/>
              <a:t>ave</a:t>
            </a:r>
            <a:r>
              <a:rPr lang="en-US" dirty="0"/>
              <a:t> voter score relative to its range (1-10), viewers do seem to rate movies overall slightly more favorably than critics.</a:t>
            </a:r>
            <a:endParaRPr lang="es-MX" dirty="0"/>
          </a:p>
        </p:txBody>
      </p:sp>
    </p:spTree>
    <p:extLst>
      <p:ext uri="{BB962C8B-B14F-4D97-AF65-F5344CB8AC3E}">
        <p14:creationId xmlns:p14="http://schemas.microsoft.com/office/powerpoint/2010/main" val="279457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8510-7686-4943-8E33-F8F591EF5096}"/>
              </a:ext>
            </a:extLst>
          </p:cNvPr>
          <p:cNvSpPr>
            <a:spLocks noGrp="1"/>
          </p:cNvSpPr>
          <p:nvPr>
            <p:ph type="title"/>
          </p:nvPr>
        </p:nvSpPr>
        <p:spPr>
          <a:xfrm>
            <a:off x="400049" y="365125"/>
            <a:ext cx="11401425" cy="1325563"/>
          </a:xfrm>
        </p:spPr>
        <p:txBody>
          <a:bodyPr/>
          <a:lstStyle/>
          <a:p>
            <a:r>
              <a:rPr lang="es-MX"/>
              <a:t>Viewer Ratings by film production year</a:t>
            </a:r>
            <a:endParaRPr lang="es-MX" dirty="0"/>
          </a:p>
        </p:txBody>
      </p:sp>
      <p:pic>
        <p:nvPicPr>
          <p:cNvPr id="4" name="Picture 3">
            <a:extLst>
              <a:ext uri="{FF2B5EF4-FFF2-40B4-BE49-F238E27FC236}">
                <a16:creationId xmlns:a16="http://schemas.microsoft.com/office/drawing/2014/main" id="{0ECD411B-C007-41A8-9B0C-2996EDF209CD}"/>
              </a:ext>
            </a:extLst>
          </p:cNvPr>
          <p:cNvPicPr>
            <a:picLocks noChangeAspect="1"/>
          </p:cNvPicPr>
          <p:nvPr/>
        </p:nvPicPr>
        <p:blipFill rotWithShape="1">
          <a:blip r:embed="rId2"/>
          <a:srcRect l="15600" t="38972" r="14850" b="6210"/>
          <a:stretch/>
        </p:blipFill>
        <p:spPr bwMode="auto">
          <a:xfrm>
            <a:off x="822564" y="1807554"/>
            <a:ext cx="10546873" cy="4614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318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903CB-BF85-4DB0-8B86-CEC42BBE0420}"/>
              </a:ext>
            </a:extLst>
          </p:cNvPr>
          <p:cNvPicPr/>
          <p:nvPr/>
        </p:nvPicPr>
        <p:blipFill rotWithShape="1">
          <a:blip r:embed="rId2"/>
          <a:srcRect l="16667" t="52677" r="51389" b="4497"/>
          <a:stretch/>
        </p:blipFill>
        <p:spPr bwMode="auto">
          <a:xfrm>
            <a:off x="651794" y="505247"/>
            <a:ext cx="5308331" cy="361506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F48244E-FADC-4E5F-AEE1-2B122A0C9C25}"/>
              </a:ext>
            </a:extLst>
          </p:cNvPr>
          <p:cNvPicPr/>
          <p:nvPr/>
        </p:nvPicPr>
        <p:blipFill rotWithShape="1">
          <a:blip r:embed="rId3"/>
          <a:srcRect l="16773" t="54604" r="51496" b="2998"/>
          <a:stretch/>
        </p:blipFill>
        <p:spPr bwMode="auto">
          <a:xfrm>
            <a:off x="6466901" y="505246"/>
            <a:ext cx="4979624" cy="361506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B5AC56E-CF93-470D-96BA-596ABE5D798A}"/>
              </a:ext>
            </a:extLst>
          </p:cNvPr>
          <p:cNvSpPr txBox="1"/>
          <p:nvPr/>
        </p:nvSpPr>
        <p:spPr>
          <a:xfrm>
            <a:off x="651794" y="4321428"/>
            <a:ext cx="10794731" cy="2287806"/>
          </a:xfrm>
          <a:prstGeom prst="rect">
            <a:avLst/>
          </a:prstGeom>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600" dirty="0"/>
              <a:t>Both viewers and critics rated movies from 1960s and earlier higher. </a:t>
            </a:r>
          </a:p>
          <a:p>
            <a:r>
              <a:rPr lang="en-US" sz="2600" dirty="0"/>
              <a:t>Majority of the movies in IMDB were made in the 1970s and afterwards.</a:t>
            </a:r>
          </a:p>
          <a:p>
            <a:r>
              <a:rPr lang="en-US" sz="2600" dirty="0"/>
              <a:t>It could be that the better the quality of movies made before 1970, the more likely it is to be listed and reviewed on IMDB. </a:t>
            </a:r>
            <a:endParaRPr lang="es-MX" sz="2600" dirty="0"/>
          </a:p>
        </p:txBody>
      </p:sp>
    </p:spTree>
    <p:extLst>
      <p:ext uri="{BB962C8B-B14F-4D97-AF65-F5344CB8AC3E}">
        <p14:creationId xmlns:p14="http://schemas.microsoft.com/office/powerpoint/2010/main" val="2187254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a:t>Top Movies</a:t>
            </a:r>
            <a:endParaRPr lang="es-MX" dirty="0"/>
          </a:p>
        </p:txBody>
      </p:sp>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3" name="Content Placeholder 2">
            <a:extLst>
              <a:ext uri="{FF2B5EF4-FFF2-40B4-BE49-F238E27FC236}">
                <a16:creationId xmlns:a16="http://schemas.microsoft.com/office/drawing/2014/main" id="{47032503-6B53-4FD0-BDBA-876AE019F228}"/>
              </a:ext>
            </a:extLst>
          </p:cNvPr>
          <p:cNvSpPr>
            <a:spLocks noGrp="1"/>
          </p:cNvSpPr>
          <p:nvPr>
            <p:ph sz="half" idx="2"/>
          </p:nvPr>
        </p:nvSpPr>
        <p:spPr/>
        <p:txBody>
          <a:bodyPr/>
          <a:lstStyle/>
          <a:p>
            <a:pPr marL="0" indent="0">
              <a:buNone/>
            </a:pPr>
            <a:r>
              <a:rPr lang="es-MX"/>
              <a:t>	         VIEWERS</a:t>
            </a:r>
          </a:p>
          <a:p>
            <a:endParaRPr lang="es-MX" dirty="0"/>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pic>
        <p:nvPicPr>
          <p:cNvPr id="7" name="Picture 6">
            <a:extLst>
              <a:ext uri="{FF2B5EF4-FFF2-40B4-BE49-F238E27FC236}">
                <a16:creationId xmlns:a16="http://schemas.microsoft.com/office/drawing/2014/main" id="{C60230F2-2B7C-4C68-87E7-7D9785F7A1A3}"/>
              </a:ext>
            </a:extLst>
          </p:cNvPr>
          <p:cNvPicPr/>
          <p:nvPr/>
        </p:nvPicPr>
        <p:blipFill rotWithShape="1">
          <a:blip r:embed="rId2"/>
          <a:srcRect l="20436" t="54604" r="57089" b="19700"/>
          <a:stretch/>
        </p:blipFill>
        <p:spPr bwMode="auto">
          <a:xfrm>
            <a:off x="7970712" y="2112602"/>
            <a:ext cx="3474720" cy="192024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C159186-0B15-4B27-9BCB-2F30F5BA5D69}"/>
              </a:ext>
            </a:extLst>
          </p:cNvPr>
          <p:cNvPicPr>
            <a:picLocks noChangeAspect="1"/>
          </p:cNvPicPr>
          <p:nvPr/>
        </p:nvPicPr>
        <p:blipFill rotWithShape="1">
          <a:blip r:embed="rId3"/>
          <a:srcRect l="20193" t="68094" r="55128" b="6639"/>
          <a:stretch/>
        </p:blipFill>
        <p:spPr bwMode="auto">
          <a:xfrm>
            <a:off x="1975246" y="2131102"/>
            <a:ext cx="3441457" cy="19202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36D8B37-9FA5-4F8C-8740-739782BEC9BD}"/>
              </a:ext>
            </a:extLst>
          </p:cNvPr>
          <p:cNvPicPr>
            <a:picLocks noChangeAspect="1"/>
          </p:cNvPicPr>
          <p:nvPr/>
        </p:nvPicPr>
        <p:blipFill rotWithShape="1">
          <a:blip r:embed="rId4"/>
          <a:srcRect l="17842" t="70318" r="15065" b="20340"/>
          <a:stretch/>
        </p:blipFill>
        <p:spPr bwMode="auto">
          <a:xfrm>
            <a:off x="1954970" y="4567211"/>
            <a:ext cx="9601200" cy="77357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3" name="Picture 12">
            <a:extLst>
              <a:ext uri="{FF2B5EF4-FFF2-40B4-BE49-F238E27FC236}">
                <a16:creationId xmlns:a16="http://schemas.microsoft.com/office/drawing/2014/main" id="{23F7A27C-1AAE-4373-B7B2-48DE9B71EFCF}"/>
              </a:ext>
            </a:extLst>
          </p:cNvPr>
          <p:cNvPicPr/>
          <p:nvPr/>
        </p:nvPicPr>
        <p:blipFill rotWithShape="1">
          <a:blip r:embed="rId5"/>
          <a:srcRect l="17522" t="65336" r="14530" b="27637"/>
          <a:stretch/>
        </p:blipFill>
        <p:spPr bwMode="auto">
          <a:xfrm>
            <a:off x="1975246"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933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dirty="0" err="1"/>
              <a:t>Worst</a:t>
            </a:r>
            <a:r>
              <a:rPr lang="es-MX" dirty="0"/>
              <a:t> </a:t>
            </a:r>
            <a:r>
              <a:rPr lang="es-MX" dirty="0" err="1"/>
              <a:t>Movies</a:t>
            </a:r>
            <a:endParaRPr lang="es-MX" dirty="0"/>
          </a:p>
        </p:txBody>
      </p:sp>
      <p:pic>
        <p:nvPicPr>
          <p:cNvPr id="18" name="Picture 17">
            <a:extLst>
              <a:ext uri="{FF2B5EF4-FFF2-40B4-BE49-F238E27FC236}">
                <a16:creationId xmlns:a16="http://schemas.microsoft.com/office/drawing/2014/main" id="{67CEDE76-0A78-4AC4-AECC-B120F24528B3}"/>
              </a:ext>
            </a:extLst>
          </p:cNvPr>
          <p:cNvPicPr/>
          <p:nvPr/>
        </p:nvPicPr>
        <p:blipFill rotWithShape="1">
          <a:blip r:embed="rId2"/>
          <a:srcRect l="17842" t="57816" r="15385" b="33191"/>
          <a:stretch/>
        </p:blipFill>
        <p:spPr bwMode="auto">
          <a:xfrm>
            <a:off x="1954970" y="4563541"/>
            <a:ext cx="9601200" cy="777240"/>
          </a:xfrm>
          <a:prstGeom prst="rect">
            <a:avLst/>
          </a:prstGeom>
          <a:ln>
            <a:noFill/>
          </a:ln>
          <a:extLst>
            <a:ext uri="{53640926-AAD7-44D8-BBD7-CCE9431645EC}">
              <a14:shadowObscured xmlns:a14="http://schemas.microsoft.com/office/drawing/2010/main"/>
            </a:ext>
          </a:extLst>
        </p:spPr>
      </p:pic>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6" name="Picture 15">
            <a:extLst>
              <a:ext uri="{FF2B5EF4-FFF2-40B4-BE49-F238E27FC236}">
                <a16:creationId xmlns:a16="http://schemas.microsoft.com/office/drawing/2014/main" id="{F3264524-3E49-44CE-8E82-44613DBEC339}"/>
              </a:ext>
            </a:extLst>
          </p:cNvPr>
          <p:cNvPicPr/>
          <p:nvPr/>
        </p:nvPicPr>
        <p:blipFill rotWithShape="1">
          <a:blip r:embed="rId3"/>
          <a:srcRect l="19873" t="50964" r="54272" b="22698"/>
          <a:stretch/>
        </p:blipFill>
        <p:spPr bwMode="auto">
          <a:xfrm>
            <a:off x="1954970" y="2112602"/>
            <a:ext cx="3474720" cy="192024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84147458-B0AA-4320-BFA0-E2BAA3F53040}"/>
              </a:ext>
            </a:extLst>
          </p:cNvPr>
          <p:cNvPicPr/>
          <p:nvPr/>
        </p:nvPicPr>
        <p:blipFill rotWithShape="1">
          <a:blip r:embed="rId4"/>
          <a:srcRect l="20299" t="37472" r="55556" b="37046"/>
          <a:stretch/>
        </p:blipFill>
        <p:spPr bwMode="auto">
          <a:xfrm>
            <a:off x="8081450" y="2112602"/>
            <a:ext cx="3474720" cy="192024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99A154E8-C13E-4275-BFBE-F344D653F254}"/>
              </a:ext>
            </a:extLst>
          </p:cNvPr>
          <p:cNvPicPr/>
          <p:nvPr/>
        </p:nvPicPr>
        <p:blipFill rotWithShape="1">
          <a:blip r:embed="rId5"/>
          <a:srcRect l="18383" t="58243" r="15171" b="33430"/>
          <a:stretch/>
        </p:blipFill>
        <p:spPr bwMode="auto">
          <a:xfrm>
            <a:off x="1954970"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64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175F-E87D-42A2-8818-4EB6966D86F3}"/>
              </a:ext>
            </a:extLst>
          </p:cNvPr>
          <p:cNvSpPr>
            <a:spLocks noGrp="1"/>
          </p:cNvSpPr>
          <p:nvPr>
            <p:ph type="title"/>
          </p:nvPr>
        </p:nvSpPr>
        <p:spPr/>
        <p:txBody>
          <a:bodyPr/>
          <a:lstStyle/>
          <a:p>
            <a:r>
              <a:rPr lang="es-MX" dirty="0" err="1"/>
              <a:t>Viewers</a:t>
            </a:r>
            <a:r>
              <a:rPr lang="es-MX" dirty="0"/>
              <a:t> ratings </a:t>
            </a:r>
            <a:r>
              <a:rPr lang="es-MX" dirty="0" err="1"/>
              <a:t>by</a:t>
            </a:r>
            <a:r>
              <a:rPr lang="es-MX" dirty="0"/>
              <a:t> </a:t>
            </a:r>
            <a:r>
              <a:rPr lang="es-MX" dirty="0" err="1"/>
              <a:t>Gender</a:t>
            </a:r>
            <a:endParaRPr lang="es-MX" dirty="0"/>
          </a:p>
        </p:txBody>
      </p:sp>
      <p:grpSp>
        <p:nvGrpSpPr>
          <p:cNvPr id="7" name="Group 6">
            <a:extLst>
              <a:ext uri="{FF2B5EF4-FFF2-40B4-BE49-F238E27FC236}">
                <a16:creationId xmlns:a16="http://schemas.microsoft.com/office/drawing/2014/main" id="{956837CF-7321-4900-9FEB-D61B927FE870}"/>
              </a:ext>
            </a:extLst>
          </p:cNvPr>
          <p:cNvGrpSpPr/>
          <p:nvPr/>
        </p:nvGrpSpPr>
        <p:grpSpPr>
          <a:xfrm>
            <a:off x="356444" y="2413464"/>
            <a:ext cx="11479112" cy="2705889"/>
            <a:chOff x="469011" y="2249570"/>
            <a:chExt cx="11479112" cy="2705889"/>
          </a:xfrm>
        </p:grpSpPr>
        <p:pic>
          <p:nvPicPr>
            <p:cNvPr id="3" name="Picture 2">
              <a:extLst>
                <a:ext uri="{FF2B5EF4-FFF2-40B4-BE49-F238E27FC236}">
                  <a16:creationId xmlns:a16="http://schemas.microsoft.com/office/drawing/2014/main" id="{8826DE18-8CCF-4A7C-ABB0-EBB1B155F9FF}"/>
                </a:ext>
              </a:extLst>
            </p:cNvPr>
            <p:cNvPicPr/>
            <p:nvPr/>
          </p:nvPicPr>
          <p:blipFill rotWithShape="1">
            <a:blip r:embed="rId2"/>
            <a:srcRect l="15919" t="55675" r="66932" b="35546"/>
            <a:stretch/>
          </p:blipFill>
          <p:spPr bwMode="auto">
            <a:xfrm>
              <a:off x="469011" y="3063884"/>
              <a:ext cx="3430078" cy="107726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476A6D2-B756-44BA-B10A-E113AE1C3DCF}"/>
                </a:ext>
              </a:extLst>
            </p:cNvPr>
            <p:cNvPicPr/>
            <p:nvPr/>
          </p:nvPicPr>
          <p:blipFill rotWithShape="1">
            <a:blip r:embed="rId3"/>
            <a:srcRect l="16453" t="48180" r="54059" b="30407"/>
            <a:stretch/>
          </p:blipFill>
          <p:spPr bwMode="auto">
            <a:xfrm>
              <a:off x="5855889" y="2249570"/>
              <a:ext cx="6092234" cy="2705889"/>
            </a:xfrm>
            <a:prstGeom prst="rect">
              <a:avLst/>
            </a:prstGeom>
            <a:ln>
              <a:noFill/>
            </a:ln>
            <a:extLst>
              <a:ext uri="{53640926-AAD7-44D8-BBD7-CCE9431645EC}">
                <a14:shadowObscured xmlns:a14="http://schemas.microsoft.com/office/drawing/2010/main"/>
              </a:ext>
            </a:extLst>
          </p:spPr>
        </p:pic>
        <p:sp>
          <p:nvSpPr>
            <p:cNvPr id="5" name="Arrow: Right 4">
              <a:extLst>
                <a:ext uri="{FF2B5EF4-FFF2-40B4-BE49-F238E27FC236}">
                  <a16:creationId xmlns:a16="http://schemas.microsoft.com/office/drawing/2014/main" id="{1642F30F-7E09-4F97-A08F-9D3B8C7B69EE}"/>
                </a:ext>
              </a:extLst>
            </p:cNvPr>
            <p:cNvSpPr/>
            <p:nvPr/>
          </p:nvSpPr>
          <p:spPr>
            <a:xfrm>
              <a:off x="4244019" y="3272008"/>
              <a:ext cx="1266940" cy="661012"/>
            </a:xfrm>
            <a:prstGeom prst="rightArrow">
              <a:avLst/>
            </a:prstGeom>
            <a:solidFill>
              <a:srgbClr val="F8C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17626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18EF2-3BE6-4578-9546-6030BF67B3FB}"/>
              </a:ext>
            </a:extLst>
          </p:cNvPr>
          <p:cNvPicPr>
            <a:picLocks noChangeAspect="1"/>
          </p:cNvPicPr>
          <p:nvPr/>
        </p:nvPicPr>
        <p:blipFill>
          <a:blip r:embed="rId2"/>
          <a:stretch>
            <a:fillRect/>
          </a:stretch>
        </p:blipFill>
        <p:spPr>
          <a:xfrm>
            <a:off x="0" y="1629833"/>
            <a:ext cx="12192000" cy="3598333"/>
          </a:xfrm>
          <a:prstGeom prst="rect">
            <a:avLst/>
          </a:prstGeom>
        </p:spPr>
      </p:pic>
      <p:sp>
        <p:nvSpPr>
          <p:cNvPr id="2" name="Title 1">
            <a:extLst>
              <a:ext uri="{FF2B5EF4-FFF2-40B4-BE49-F238E27FC236}">
                <a16:creationId xmlns:a16="http://schemas.microsoft.com/office/drawing/2014/main" id="{E0EB229E-0DD1-41F3-BC45-5C4F9A41B25D}"/>
              </a:ext>
            </a:extLst>
          </p:cNvPr>
          <p:cNvSpPr>
            <a:spLocks noGrp="1"/>
          </p:cNvSpPr>
          <p:nvPr>
            <p:ph type="title"/>
          </p:nvPr>
        </p:nvSpPr>
        <p:spPr>
          <a:xfrm>
            <a:off x="831850" y="1709738"/>
            <a:ext cx="10515600" cy="2852737"/>
          </a:xfrm>
        </p:spPr>
        <p:txBody>
          <a:bodyPr/>
          <a:lstStyle/>
          <a:p>
            <a:r>
              <a:rPr lang="en-US" dirty="0"/>
              <a:t>What is </a:t>
            </a:r>
            <a:br>
              <a:rPr lang="en-US" dirty="0"/>
            </a:br>
            <a:r>
              <a:rPr lang="en-US" dirty="0"/>
              <a:t>IMDb?</a:t>
            </a:r>
          </a:p>
        </p:txBody>
      </p:sp>
      <p:sp>
        <p:nvSpPr>
          <p:cNvPr id="3" name="Subtitle 2">
            <a:extLst>
              <a:ext uri="{FF2B5EF4-FFF2-40B4-BE49-F238E27FC236}">
                <a16:creationId xmlns:a16="http://schemas.microsoft.com/office/drawing/2014/main" id="{333A8026-D3B3-405E-8A66-BBC8B66ADD32}"/>
              </a:ext>
            </a:extLst>
          </p:cNvPr>
          <p:cNvSpPr>
            <a:spLocks noGrp="1"/>
          </p:cNvSpPr>
          <p:nvPr>
            <p:ph type="body" idx="1"/>
          </p:nvPr>
        </p:nvSpPr>
        <p:spPr>
          <a:xfrm>
            <a:off x="831850" y="4589463"/>
            <a:ext cx="10515600" cy="1500187"/>
          </a:xfrm>
        </p:spPr>
        <p:txBody>
          <a:bodyPr anchor="t"/>
          <a:lstStyle/>
          <a:p>
            <a:r>
              <a:rPr lang="en-US" dirty="0"/>
              <a:t>What are we doing with it?</a:t>
            </a:r>
          </a:p>
        </p:txBody>
      </p:sp>
    </p:spTree>
    <p:extLst>
      <p:ext uri="{BB962C8B-B14F-4D97-AF65-F5344CB8AC3E}">
        <p14:creationId xmlns:p14="http://schemas.microsoft.com/office/powerpoint/2010/main" val="262476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BF64E-7068-47DC-BEB9-5FBA48BCF8E1}"/>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l="16759" t="44554" r="52741" b="11778"/>
          <a:stretch/>
        </p:blipFill>
        <p:spPr bwMode="auto">
          <a:xfrm>
            <a:off x="1860429" y="427008"/>
            <a:ext cx="8471141" cy="6003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285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53FA-6E8C-40A8-A3A4-0E136EC9EBD2}"/>
              </a:ext>
            </a:extLst>
          </p:cNvPr>
          <p:cNvSpPr>
            <a:spLocks noGrp="1"/>
          </p:cNvSpPr>
          <p:nvPr>
            <p:ph type="title"/>
          </p:nvPr>
        </p:nvSpPr>
        <p:spPr/>
        <p:txBody>
          <a:bodyPr/>
          <a:lstStyle/>
          <a:p>
            <a:r>
              <a:rPr lang="es-MX" dirty="0" err="1"/>
              <a:t>Viewer</a:t>
            </a:r>
            <a:r>
              <a:rPr lang="es-MX" dirty="0"/>
              <a:t> Ratings: US vs. Non-US</a:t>
            </a:r>
          </a:p>
        </p:txBody>
      </p:sp>
      <p:sp>
        <p:nvSpPr>
          <p:cNvPr id="5" name="Content Placeholder 4">
            <a:extLst>
              <a:ext uri="{FF2B5EF4-FFF2-40B4-BE49-F238E27FC236}">
                <a16:creationId xmlns:a16="http://schemas.microsoft.com/office/drawing/2014/main" id="{9DF79441-D345-4670-9656-97D087956ABC}"/>
              </a:ext>
            </a:extLst>
          </p:cNvPr>
          <p:cNvSpPr>
            <a:spLocks noGrp="1"/>
          </p:cNvSpPr>
          <p:nvPr>
            <p:ph idx="1"/>
          </p:nvPr>
        </p:nvSpPr>
        <p:spPr/>
        <p:txBody>
          <a:bodyPr/>
          <a:lstStyle/>
          <a:p>
            <a:pPr marL="285750" indent="-285750"/>
            <a:r>
              <a:rPr lang="en-US" dirty="0"/>
              <a:t>Females viewers rate movies slightly more favorably than male viewers. This trend is consistent across all age ranges when the data are divide by age. </a:t>
            </a:r>
          </a:p>
          <a:p>
            <a:pPr marL="285750" indent="-285750"/>
            <a:r>
              <a:rPr lang="en-US" dirty="0"/>
              <a:t>Older viewers (both male and female) consistently give less favorable ratings than viewers younger than them.</a:t>
            </a:r>
          </a:p>
          <a:p>
            <a:pPr marL="285750" indent="-285750"/>
            <a:r>
              <a:rPr lang="en-US" dirty="0"/>
              <a:t>Average ratings from US viewers trend slightly higher than for viewers in other countries.</a:t>
            </a:r>
          </a:p>
        </p:txBody>
      </p:sp>
      <p:pic>
        <p:nvPicPr>
          <p:cNvPr id="3" name="Picture 2">
            <a:extLst>
              <a:ext uri="{FF2B5EF4-FFF2-40B4-BE49-F238E27FC236}">
                <a16:creationId xmlns:a16="http://schemas.microsoft.com/office/drawing/2014/main" id="{6B1CABE1-CA39-45C3-B5AC-8D523FF90174}"/>
              </a:ext>
            </a:extLst>
          </p:cNvPr>
          <p:cNvPicPr/>
          <p:nvPr/>
        </p:nvPicPr>
        <p:blipFill rotWithShape="1">
          <a:blip r:embed="rId2"/>
          <a:srcRect l="15919" t="61857" r="63996" b="32120"/>
          <a:stretch/>
        </p:blipFill>
        <p:spPr bwMode="auto">
          <a:xfrm>
            <a:off x="2716627" y="5149969"/>
            <a:ext cx="6758746" cy="1026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2059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#2:</a:t>
            </a:r>
            <a:br>
              <a:rPr lang="en-US" dirty="0"/>
            </a:br>
            <a:r>
              <a:rPr lang="en-US" dirty="0"/>
              <a:t>?</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endParaRPr lang="en-US" dirty="0"/>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233359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222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#3:</a:t>
            </a:r>
            <a:br>
              <a:rPr lang="en-US" dirty="0"/>
            </a:br>
            <a:r>
              <a:rPr lang="en-US" dirty="0"/>
              <a:t>Is the success of a movie related to the director?</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see directors with more than 1 movie</a:t>
            </a:r>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3086400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p:txBody>
          <a:bodyPr/>
          <a:lstStyle/>
          <a:p>
            <a:r>
              <a:rPr lang="en-US" dirty="0">
                <a:solidFill>
                  <a:schemeClr val="tx1"/>
                </a:solidFill>
              </a:rPr>
              <a:t>But first… what is success?</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Revenue: We want to know if a movie made money or lose it. </a:t>
            </a:r>
          </a:p>
          <a:p>
            <a:pPr lvl="1"/>
            <a:r>
              <a:rPr lang="en-US" dirty="0">
                <a:solidFill>
                  <a:schemeClr val="tx1"/>
                </a:solidFill>
              </a:rPr>
              <a:t>US Gross income – budget</a:t>
            </a:r>
          </a:p>
          <a:p>
            <a:pPr lvl="1"/>
            <a:r>
              <a:rPr lang="en-US" dirty="0">
                <a:solidFill>
                  <a:schemeClr val="tx1"/>
                </a:solidFill>
              </a:rPr>
              <a:t>Worldwide Gross income – budget</a:t>
            </a:r>
          </a:p>
          <a:p>
            <a:r>
              <a:rPr lang="en-US" dirty="0">
                <a:solidFill>
                  <a:schemeClr val="tx1"/>
                </a:solidFill>
              </a:rPr>
              <a:t>Users ratings: We base it on user ratings considering that is the people who at the end of the day pays to see the movie.</a:t>
            </a:r>
          </a:p>
          <a:p>
            <a:pPr lvl="1"/>
            <a:r>
              <a:rPr lang="en-US" dirty="0">
                <a:solidFill>
                  <a:schemeClr val="tx1"/>
                </a:solidFill>
              </a:rPr>
              <a:t>US </a:t>
            </a:r>
          </a:p>
          <a:p>
            <a:pPr lvl="1"/>
            <a:r>
              <a:rPr lang="en-US" dirty="0">
                <a:solidFill>
                  <a:schemeClr val="tx1"/>
                </a:solidFill>
              </a:rPr>
              <a:t>Worldwide</a:t>
            </a:r>
          </a:p>
        </p:txBody>
      </p:sp>
    </p:spTree>
    <p:extLst>
      <p:ext uri="{BB962C8B-B14F-4D97-AF65-F5344CB8AC3E}">
        <p14:creationId xmlns:p14="http://schemas.microsoft.com/office/powerpoint/2010/main" val="2040061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0.15</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0.11</a:t>
            </a:r>
          </a:p>
        </p:txBody>
      </p:sp>
      <p:pic>
        <p:nvPicPr>
          <p:cNvPr id="7" name="Content Placeholder 6">
            <a:extLst>
              <a:ext uri="{FF2B5EF4-FFF2-40B4-BE49-F238E27FC236}">
                <a16:creationId xmlns:a16="http://schemas.microsoft.com/office/drawing/2014/main" id="{369EA0D7-FD5E-4F68-9E2B-C18016052E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6" name="Content Placeholder 15">
            <a:extLst>
              <a:ext uri="{FF2B5EF4-FFF2-40B4-BE49-F238E27FC236}">
                <a16:creationId xmlns:a16="http://schemas.microsoft.com/office/drawing/2014/main" id="{2CF30742-6E22-4BD1-AD54-9C24636DFAA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21708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0.14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0.13</a:t>
            </a:r>
          </a:p>
        </p:txBody>
      </p:sp>
      <p:pic>
        <p:nvPicPr>
          <p:cNvPr id="9" name="Content Placeholder 8">
            <a:extLst>
              <a:ext uri="{FF2B5EF4-FFF2-40B4-BE49-F238E27FC236}">
                <a16:creationId xmlns:a16="http://schemas.microsoft.com/office/drawing/2014/main" id="{6627D9EF-A2BA-40E6-8723-6680506FD8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DFE37D96-81EE-47E8-AA1D-24AB050D57D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030599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nada">
            <a:extLst>
              <a:ext uri="{FF2B5EF4-FFF2-40B4-BE49-F238E27FC236}">
                <a16:creationId xmlns:a16="http://schemas.microsoft.com/office/drawing/2014/main" id="{66593E83-B30D-4CB1-AA3D-02CB4C0CB21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965770" y="1298770"/>
            <a:ext cx="4260461" cy="426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05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3" y="5892064"/>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0.13</a:t>
            </a:r>
          </a:p>
        </p:txBody>
      </p:sp>
      <p:pic>
        <p:nvPicPr>
          <p:cNvPr id="9" name="Content Placeholder 8">
            <a:extLst>
              <a:ext uri="{FF2B5EF4-FFF2-40B4-BE49-F238E27FC236}">
                <a16:creationId xmlns:a16="http://schemas.microsoft.com/office/drawing/2014/main" id="{D46D0474-750A-4FD5-8344-EFF3EC99AC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B663FCD7-4566-44C0-A84F-AA137BA9332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275764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90D2C1-AF7B-4AFD-B4D0-7DC166670B22}"/>
              </a:ext>
            </a:extLst>
          </p:cNvPr>
          <p:cNvPicPr>
            <a:picLocks noChangeAspect="1"/>
          </p:cNvPicPr>
          <p:nvPr/>
        </p:nvPicPr>
        <p:blipFill rotWithShape="1">
          <a:blip r:embed="rId2"/>
          <a:srcRect t="5535" b="46959"/>
          <a:stretch/>
        </p:blipFill>
        <p:spPr>
          <a:xfrm>
            <a:off x="697450" y="215668"/>
            <a:ext cx="10797100" cy="3257910"/>
          </a:xfrm>
          <a:prstGeom prst="rect">
            <a:avLst/>
          </a:prstGeom>
        </p:spPr>
      </p:pic>
      <p:pic>
        <p:nvPicPr>
          <p:cNvPr id="5" name="Picture 4">
            <a:extLst>
              <a:ext uri="{FF2B5EF4-FFF2-40B4-BE49-F238E27FC236}">
                <a16:creationId xmlns:a16="http://schemas.microsoft.com/office/drawing/2014/main" id="{3403D6E0-4D68-4FC0-B958-BC3B6531ABDC}"/>
              </a:ext>
            </a:extLst>
          </p:cNvPr>
          <p:cNvPicPr>
            <a:picLocks noChangeAspect="1"/>
          </p:cNvPicPr>
          <p:nvPr/>
        </p:nvPicPr>
        <p:blipFill rotWithShape="1">
          <a:blip r:embed="rId2"/>
          <a:srcRect t="45954"/>
          <a:stretch/>
        </p:blipFill>
        <p:spPr>
          <a:xfrm>
            <a:off x="697450" y="2743208"/>
            <a:ext cx="10797100" cy="3706483"/>
          </a:xfrm>
          <a:prstGeom prst="rect">
            <a:avLst/>
          </a:prstGeom>
        </p:spPr>
      </p:pic>
      <p:cxnSp>
        <p:nvCxnSpPr>
          <p:cNvPr id="7" name="Straight Connector 6">
            <a:extLst>
              <a:ext uri="{FF2B5EF4-FFF2-40B4-BE49-F238E27FC236}">
                <a16:creationId xmlns:a16="http://schemas.microsoft.com/office/drawing/2014/main" id="{2A40827A-71EA-43CB-B365-D7AB4AD7A93F}"/>
              </a:ext>
            </a:extLst>
          </p:cNvPr>
          <p:cNvCxnSpPr>
            <a:cxnSpLocks/>
          </p:cNvCxnSpPr>
          <p:nvPr/>
        </p:nvCxnSpPr>
        <p:spPr>
          <a:xfrm>
            <a:off x="3761117" y="4235577"/>
            <a:ext cx="6400800"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958492-0C61-4BFA-BD60-29BE41D5FEEF}"/>
              </a:ext>
            </a:extLst>
          </p:cNvPr>
          <p:cNvCxnSpPr>
            <a:cxnSpLocks/>
          </p:cNvCxnSpPr>
          <p:nvPr/>
        </p:nvCxnSpPr>
        <p:spPr>
          <a:xfrm>
            <a:off x="3761117" y="3795630"/>
            <a:ext cx="525348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5ED4996-9164-49AC-A85B-734E28089501}"/>
              </a:ext>
            </a:extLst>
          </p:cNvPr>
          <p:cNvSpPr/>
          <p:nvPr/>
        </p:nvSpPr>
        <p:spPr>
          <a:xfrm>
            <a:off x="3073879" y="6611779"/>
            <a:ext cx="7354899" cy="246221"/>
          </a:xfrm>
          <a:prstGeom prst="rect">
            <a:avLst/>
          </a:prstGeom>
        </p:spPr>
        <p:txBody>
          <a:bodyPr wrap="none">
            <a:spAutoFit/>
          </a:bodyPr>
          <a:lstStyle/>
          <a:p>
            <a:r>
              <a:rPr lang="en-US" sz="1000" dirty="0">
                <a:solidFill>
                  <a:schemeClr val="bg1">
                    <a:lumMod val="50000"/>
                  </a:schemeClr>
                </a:solidFill>
              </a:rPr>
              <a:t>Source: https://help.imdb.com/article/imdb/general-information/what-is-imdb/G836CY29Z4SGNMK5?ref_=helpsect_cons_1_1#</a:t>
            </a:r>
          </a:p>
        </p:txBody>
      </p:sp>
    </p:spTree>
    <p:extLst>
      <p:ext uri="{BB962C8B-B14F-4D97-AF65-F5344CB8AC3E}">
        <p14:creationId xmlns:p14="http://schemas.microsoft.com/office/powerpoint/2010/main" val="4065376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-0.01</a:t>
            </a:r>
          </a:p>
        </p:txBody>
      </p:sp>
      <p:pic>
        <p:nvPicPr>
          <p:cNvPr id="11" name="Content Placeholder 10">
            <a:extLst>
              <a:ext uri="{FF2B5EF4-FFF2-40B4-BE49-F238E27FC236}">
                <a16:creationId xmlns:a16="http://schemas.microsoft.com/office/drawing/2014/main" id="{78669C73-67F3-4277-B041-BB117D9900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8" name="Content Placeholder 17">
            <a:extLst>
              <a:ext uri="{FF2B5EF4-FFF2-40B4-BE49-F238E27FC236}">
                <a16:creationId xmlns:a16="http://schemas.microsoft.com/office/drawing/2014/main" id="{05C62361-A9D6-48F8-B61D-E0D6AE08B07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36235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4E8306-FE1B-41E2-ACF6-07FEC7FBB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805193" y="1650256"/>
            <a:ext cx="4581615" cy="3557489"/>
          </a:xfrm>
          <a:prstGeom prst="rect">
            <a:avLst/>
          </a:prstGeom>
        </p:spPr>
      </p:pic>
    </p:spTree>
    <p:extLst>
      <p:ext uri="{BB962C8B-B14F-4D97-AF65-F5344CB8AC3E}">
        <p14:creationId xmlns:p14="http://schemas.microsoft.com/office/powerpoint/2010/main" val="3883449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E123-B6FF-4BD6-B713-4D8FF2C14EC8}"/>
              </a:ext>
            </a:extLst>
          </p:cNvPr>
          <p:cNvSpPr>
            <a:spLocks noGrp="1"/>
          </p:cNvSpPr>
          <p:nvPr>
            <p:ph type="title"/>
          </p:nvPr>
        </p:nvSpPr>
        <p:spPr/>
        <p:txBody>
          <a:bodyPr/>
          <a:lstStyle/>
          <a:p>
            <a:r>
              <a:rPr lang="en-US" dirty="0"/>
              <a:t>Quick recap</a:t>
            </a:r>
          </a:p>
        </p:txBody>
      </p:sp>
      <p:sp>
        <p:nvSpPr>
          <p:cNvPr id="3" name="Content Placeholder 2">
            <a:extLst>
              <a:ext uri="{FF2B5EF4-FFF2-40B4-BE49-F238E27FC236}">
                <a16:creationId xmlns:a16="http://schemas.microsoft.com/office/drawing/2014/main" id="{67326D35-4B89-475E-9F4B-5CE006F0CF13}"/>
              </a:ext>
            </a:extLst>
          </p:cNvPr>
          <p:cNvSpPr>
            <a:spLocks noGrp="1"/>
          </p:cNvSpPr>
          <p:nvPr>
            <p:ph idx="1"/>
          </p:nvPr>
        </p:nvSpPr>
        <p:spPr/>
        <p:txBody>
          <a:bodyPr/>
          <a:lstStyle/>
          <a:p>
            <a:r>
              <a:rPr lang="en-US" dirty="0"/>
              <a:t>There is no correlation between the director and the success of a movie.</a:t>
            </a:r>
          </a:p>
          <a:p>
            <a:r>
              <a:rPr lang="en-US" dirty="0"/>
              <a:t>As an exercise we revise the top directors in movies directed, revenue us/worldwide and ratings us/worldwide. </a:t>
            </a:r>
          </a:p>
          <a:p>
            <a:pPr lvl="1"/>
            <a:r>
              <a:rPr lang="en-US" dirty="0"/>
              <a:t>None of them are the same</a:t>
            </a:r>
          </a:p>
        </p:txBody>
      </p:sp>
      <p:pic>
        <p:nvPicPr>
          <p:cNvPr id="14" name="Picture 13">
            <a:extLst>
              <a:ext uri="{FF2B5EF4-FFF2-40B4-BE49-F238E27FC236}">
                <a16:creationId xmlns:a16="http://schemas.microsoft.com/office/drawing/2014/main" id="{A396A2E2-D509-4EC7-ACAD-5E91EE81B54E}"/>
              </a:ext>
            </a:extLst>
          </p:cNvPr>
          <p:cNvPicPr>
            <a:picLocks noChangeAspect="1"/>
          </p:cNvPicPr>
          <p:nvPr/>
        </p:nvPicPr>
        <p:blipFill>
          <a:blip r:embed="rId2"/>
          <a:stretch>
            <a:fillRect/>
          </a:stretch>
        </p:blipFill>
        <p:spPr>
          <a:xfrm>
            <a:off x="2294627" y="4001294"/>
            <a:ext cx="7841411" cy="2995771"/>
          </a:xfrm>
          <a:prstGeom prst="rect">
            <a:avLst/>
          </a:prstGeom>
        </p:spPr>
      </p:pic>
    </p:spTree>
    <p:extLst>
      <p:ext uri="{BB962C8B-B14F-4D97-AF65-F5344CB8AC3E}">
        <p14:creationId xmlns:p14="http://schemas.microsoft.com/office/powerpoint/2010/main" val="2198972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48F52C-25AA-4011-8044-A6781D26848B}"/>
              </a:ext>
            </a:extLst>
          </p:cNvPr>
          <p:cNvSpPr>
            <a:spLocks noGrp="1"/>
          </p:cNvSpPr>
          <p:nvPr>
            <p:ph type="title"/>
          </p:nvPr>
        </p:nvSpPr>
        <p:spPr/>
        <p:txBody>
          <a:bodyPr/>
          <a:lstStyle/>
          <a:p>
            <a:r>
              <a:rPr lang="en-US" dirty="0"/>
              <a:t>Top Directors per category</a:t>
            </a:r>
          </a:p>
        </p:txBody>
      </p:sp>
      <p:graphicFrame>
        <p:nvGraphicFramePr>
          <p:cNvPr id="4" name="Content Placeholder 3">
            <a:extLst>
              <a:ext uri="{FF2B5EF4-FFF2-40B4-BE49-F238E27FC236}">
                <a16:creationId xmlns:a16="http://schemas.microsoft.com/office/drawing/2014/main" id="{258E2FAC-841F-4EF7-836D-46A9AD0B6F92}"/>
              </a:ext>
            </a:extLst>
          </p:cNvPr>
          <p:cNvGraphicFramePr>
            <a:graphicFrameLocks noGrp="1"/>
          </p:cNvGraphicFramePr>
          <p:nvPr>
            <p:ph idx="1"/>
            <p:extLst>
              <p:ext uri="{D42A27DB-BD31-4B8C-83A1-F6EECF244321}">
                <p14:modId xmlns:p14="http://schemas.microsoft.com/office/powerpoint/2010/main" val="3246293075"/>
              </p:ext>
            </p:extLst>
          </p:nvPr>
        </p:nvGraphicFramePr>
        <p:xfrm>
          <a:off x="36727" y="1975347"/>
          <a:ext cx="6126480" cy="3661172"/>
        </p:xfrm>
        <a:graphic>
          <a:graphicData uri="http://schemas.openxmlformats.org/drawingml/2006/table">
            <a:tbl>
              <a:tblPr firstRow="1">
                <a:tableStyleId>{3C2FFA5D-87B4-456A-9821-1D502468CF0F}</a:tableStyleId>
              </a:tblPr>
              <a:tblGrid>
                <a:gridCol w="1463040">
                  <a:extLst>
                    <a:ext uri="{9D8B030D-6E8A-4147-A177-3AD203B41FA5}">
                      <a16:colId xmlns:a16="http://schemas.microsoft.com/office/drawing/2014/main" val="1316932596"/>
                    </a:ext>
                  </a:extLst>
                </a:gridCol>
                <a:gridCol w="1005840">
                  <a:extLst>
                    <a:ext uri="{9D8B030D-6E8A-4147-A177-3AD203B41FA5}">
                      <a16:colId xmlns:a16="http://schemas.microsoft.com/office/drawing/2014/main" val="2687142349"/>
                    </a:ext>
                  </a:extLst>
                </a:gridCol>
                <a:gridCol w="914400">
                  <a:extLst>
                    <a:ext uri="{9D8B030D-6E8A-4147-A177-3AD203B41FA5}">
                      <a16:colId xmlns:a16="http://schemas.microsoft.com/office/drawing/2014/main" val="1700757829"/>
                    </a:ext>
                  </a:extLst>
                </a:gridCol>
                <a:gridCol w="822960">
                  <a:extLst>
                    <a:ext uri="{9D8B030D-6E8A-4147-A177-3AD203B41FA5}">
                      <a16:colId xmlns:a16="http://schemas.microsoft.com/office/drawing/2014/main" val="982400846"/>
                    </a:ext>
                  </a:extLst>
                </a:gridCol>
                <a:gridCol w="822960">
                  <a:extLst>
                    <a:ext uri="{9D8B030D-6E8A-4147-A177-3AD203B41FA5}">
                      <a16:colId xmlns:a16="http://schemas.microsoft.com/office/drawing/2014/main" val="3857352293"/>
                    </a:ext>
                  </a:extLst>
                </a:gridCol>
                <a:gridCol w="1097280">
                  <a:extLst>
                    <a:ext uri="{9D8B030D-6E8A-4147-A177-3AD203B41FA5}">
                      <a16:colId xmlns:a16="http://schemas.microsoft.com/office/drawing/2014/main" val="3050720467"/>
                    </a:ext>
                  </a:extLst>
                </a:gridCol>
              </a:tblGrid>
              <a:tr h="337801">
                <a:tc>
                  <a:txBody>
                    <a:bodyPr/>
                    <a:lstStyle/>
                    <a:p>
                      <a:pPr algn="ctr" fontAlgn="ctr"/>
                      <a:r>
                        <a:rPr lang="en-US" sz="1050" dirty="0">
                          <a:effectLst/>
                        </a:rPr>
                        <a:t>Director</a:t>
                      </a:r>
                      <a:endParaRPr lang="en-US" sz="1050" b="1" dirty="0">
                        <a:effectLst/>
                      </a:endParaRPr>
                    </a:p>
                  </a:txBody>
                  <a:tcPr marL="133265" marR="133265" marT="29401" marB="29401" anchor="ctr"/>
                </a:tc>
                <a:tc>
                  <a:txBody>
                    <a:bodyPr/>
                    <a:lstStyle/>
                    <a:p>
                      <a:pPr algn="ctr" fontAlgn="ctr"/>
                      <a:r>
                        <a:rPr lang="en-US" sz="1050" dirty="0">
                          <a:effectLst/>
                        </a:rPr>
                        <a:t>US Revenue</a:t>
                      </a:r>
                      <a:endParaRPr lang="en-US" sz="1050" b="1" dirty="0">
                        <a:effectLst/>
                      </a:endParaRPr>
                    </a:p>
                  </a:txBody>
                  <a:tcPr marL="133265" marR="133265" marT="29401" marB="29401" anchor="ctr"/>
                </a:tc>
                <a:tc>
                  <a:txBody>
                    <a:bodyPr/>
                    <a:lstStyle/>
                    <a:p>
                      <a:pPr algn="ctr" fontAlgn="ctr"/>
                      <a:r>
                        <a:rPr lang="en-US" sz="1050" dirty="0">
                          <a:effectLst/>
                        </a:rPr>
                        <a:t>WW Revenue</a:t>
                      </a:r>
                      <a:endParaRPr lang="en-US" sz="1050" b="1" dirty="0">
                        <a:effectLst/>
                      </a:endParaRPr>
                    </a:p>
                  </a:txBody>
                  <a:tcPr marL="133265" marR="133265" marT="29401" marB="29401" anchor="ctr"/>
                </a:tc>
                <a:tc>
                  <a:txBody>
                    <a:bodyPr/>
                    <a:lstStyle/>
                    <a:p>
                      <a:pPr algn="ctr" fontAlgn="ctr"/>
                      <a:r>
                        <a:rPr lang="en-US" sz="1050" dirty="0">
                          <a:effectLst/>
                        </a:rPr>
                        <a:t>US Ratings</a:t>
                      </a:r>
                      <a:endParaRPr lang="en-US" sz="1050" b="1" dirty="0">
                        <a:effectLst/>
                      </a:endParaRPr>
                    </a:p>
                  </a:txBody>
                  <a:tcPr marL="133265" marR="133265" marT="29401" marB="29401" anchor="ctr"/>
                </a:tc>
                <a:tc>
                  <a:txBody>
                    <a:bodyPr/>
                    <a:lstStyle/>
                    <a:p>
                      <a:pPr algn="ctr" fontAlgn="ctr"/>
                      <a:r>
                        <a:rPr lang="en-US" sz="1050" b="1" dirty="0">
                          <a:effectLst/>
                        </a:rPr>
                        <a:t>WW Ratings</a:t>
                      </a:r>
                    </a:p>
                  </a:txBody>
                  <a:tcPr marL="133265" marR="133265"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133265" marR="133265" marT="29401" marB="29401" anchor="ctr"/>
                </a:tc>
                <a:extLst>
                  <a:ext uri="{0D108BD9-81ED-4DB2-BD59-A6C34878D82A}">
                    <a16:rowId xmlns:a16="http://schemas.microsoft.com/office/drawing/2014/main" val="1241444275"/>
                  </a:ext>
                </a:extLst>
              </a:tr>
              <a:tr h="195116">
                <a:tc>
                  <a:txBody>
                    <a:bodyPr/>
                    <a:lstStyle/>
                    <a:p>
                      <a:pPr algn="ctr" fontAlgn="ctr"/>
                      <a:r>
                        <a:rPr lang="en-US" sz="1050" dirty="0">
                          <a:effectLst/>
                        </a:rPr>
                        <a:t>Clint Eastwood</a:t>
                      </a:r>
                    </a:p>
                  </a:txBody>
                  <a:tcPr marL="133265" marR="133265" marT="29401" marB="29401" anchor="ctr"/>
                </a:tc>
                <a:tc>
                  <a:txBody>
                    <a:bodyPr/>
                    <a:lstStyle/>
                    <a:p>
                      <a:pPr algn="ctr" fontAlgn="ctr"/>
                      <a:r>
                        <a:rPr lang="en-US" sz="1050" dirty="0">
                          <a:effectLst/>
                        </a:rPr>
                        <a:t>255,624.94</a:t>
                      </a:r>
                    </a:p>
                  </a:txBody>
                  <a:tcPr marL="133265" marR="133265" marT="29401" marB="29401" anchor="ctr"/>
                </a:tc>
                <a:tc>
                  <a:txBody>
                    <a:bodyPr/>
                    <a:lstStyle/>
                    <a:p>
                      <a:pPr algn="ctr" fontAlgn="ctr"/>
                      <a:r>
                        <a:rPr lang="en-US" sz="1050" dirty="0">
                          <a:effectLst/>
                        </a:rPr>
                        <a:t>672,008.4</a:t>
                      </a:r>
                    </a:p>
                  </a:txBody>
                  <a:tcPr marL="133265" marR="133265" marT="29401" marB="29401" anchor="ctr"/>
                </a:tc>
                <a:tc>
                  <a:txBody>
                    <a:bodyPr/>
                    <a:lstStyle/>
                    <a:p>
                      <a:pPr algn="ctr" fontAlgn="ctr"/>
                      <a:r>
                        <a:rPr lang="en-US" sz="1050" dirty="0">
                          <a:effectLst/>
                        </a:rPr>
                        <a:t>7.06</a:t>
                      </a:r>
                    </a:p>
                  </a:txBody>
                  <a:tcPr marL="133265" marR="133265" marT="29401" marB="29401" anchor="ctr"/>
                </a:tc>
                <a:tc>
                  <a:txBody>
                    <a:bodyPr/>
                    <a:lstStyle/>
                    <a:p>
                      <a:pPr algn="ctr" fontAlgn="ctr"/>
                      <a:r>
                        <a:rPr lang="en-US" sz="1050" dirty="0">
                          <a:effectLst/>
                        </a:rPr>
                        <a:t>7.02</a:t>
                      </a:r>
                    </a:p>
                  </a:txBody>
                  <a:tcPr marL="133265" marR="133265" marT="29401" marB="29401" anchor="ctr"/>
                </a:tc>
                <a:tc>
                  <a:txBody>
                    <a:bodyPr/>
                    <a:lstStyle/>
                    <a:p>
                      <a:pPr algn="ctr" fontAlgn="ctr"/>
                      <a:r>
                        <a:rPr lang="en-US" sz="1050" dirty="0">
                          <a:effectLst/>
                        </a:rPr>
                        <a:t>34</a:t>
                      </a:r>
                    </a:p>
                  </a:txBody>
                  <a:tcPr marL="133265" marR="133265" marT="29401" marB="29401" anchor="ctr"/>
                </a:tc>
                <a:extLst>
                  <a:ext uri="{0D108BD9-81ED-4DB2-BD59-A6C34878D82A}">
                    <a16:rowId xmlns:a16="http://schemas.microsoft.com/office/drawing/2014/main" val="979488573"/>
                  </a:ext>
                </a:extLst>
              </a:tr>
              <a:tr h="195116">
                <a:tc>
                  <a:txBody>
                    <a:bodyPr/>
                    <a:lstStyle/>
                    <a:p>
                      <a:pPr algn="ctr" fontAlgn="ctr"/>
                      <a:r>
                        <a:rPr lang="en-US" sz="1050">
                          <a:effectLst/>
                        </a:rPr>
                        <a:t>Steven Spielberg</a:t>
                      </a:r>
                    </a:p>
                  </a:txBody>
                  <a:tcPr marL="133265" marR="133265" marT="29401" marB="29401" anchor="ctr"/>
                </a:tc>
                <a:tc>
                  <a:txBody>
                    <a:bodyPr/>
                    <a:lstStyle/>
                    <a:p>
                      <a:pPr algn="ctr" fontAlgn="ctr"/>
                      <a:r>
                        <a:rPr lang="en-US" sz="1050" dirty="0">
                          <a:effectLst/>
                        </a:rPr>
                        <a:t>823,099.72</a:t>
                      </a:r>
                    </a:p>
                  </a:txBody>
                  <a:tcPr marL="133265" marR="133265" marT="29401" marB="29401" anchor="ctr"/>
                </a:tc>
                <a:tc>
                  <a:txBody>
                    <a:bodyPr/>
                    <a:lstStyle/>
                    <a:p>
                      <a:pPr algn="ctr" fontAlgn="ctr"/>
                      <a:r>
                        <a:rPr lang="en-US" sz="1050" dirty="0">
                          <a:effectLst/>
                        </a:rPr>
                        <a:t>2,747,624</a:t>
                      </a:r>
                    </a:p>
                  </a:txBody>
                  <a:tcPr marL="133265" marR="133265" marT="29401" marB="29401" anchor="ctr"/>
                </a:tc>
                <a:tc>
                  <a:txBody>
                    <a:bodyPr/>
                    <a:lstStyle/>
                    <a:p>
                      <a:pPr algn="ctr" fontAlgn="ctr"/>
                      <a:r>
                        <a:rPr lang="en-US" sz="1050" dirty="0">
                          <a:effectLst/>
                        </a:rPr>
                        <a:t>7.49</a:t>
                      </a:r>
                    </a:p>
                  </a:txBody>
                  <a:tcPr marL="133265" marR="133265" marT="29401" marB="29401" anchor="ctr"/>
                </a:tc>
                <a:tc>
                  <a:txBody>
                    <a:bodyPr/>
                    <a:lstStyle/>
                    <a:p>
                      <a:pPr algn="ctr" fontAlgn="ctr"/>
                      <a:r>
                        <a:rPr lang="en-US" sz="1050" dirty="0">
                          <a:effectLst/>
                        </a:rPr>
                        <a:t>7.4</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2745504624"/>
                  </a:ext>
                </a:extLst>
              </a:tr>
              <a:tr h="195116">
                <a:tc>
                  <a:txBody>
                    <a:bodyPr/>
                    <a:lstStyle/>
                    <a:p>
                      <a:pPr algn="ctr" fontAlgn="ctr"/>
                      <a:r>
                        <a:rPr lang="en-US" sz="1050" dirty="0">
                          <a:effectLst/>
                        </a:rPr>
                        <a:t>Woody Allen</a:t>
                      </a:r>
                    </a:p>
                  </a:txBody>
                  <a:tcPr marL="133265" marR="133265" marT="29401" marB="29401" anchor="ctr"/>
                </a:tc>
                <a:tc>
                  <a:txBody>
                    <a:bodyPr/>
                    <a:lstStyle/>
                    <a:p>
                      <a:pPr algn="ctr" fontAlgn="ctr"/>
                      <a:r>
                        <a:rPr lang="en-US" sz="1050" dirty="0">
                          <a:effectLst/>
                        </a:rPr>
                        <a:t>7,866.56</a:t>
                      </a:r>
                    </a:p>
                  </a:txBody>
                  <a:tcPr marL="133265" marR="133265" marT="29401" marB="29401" anchor="ctr"/>
                </a:tc>
                <a:tc>
                  <a:txBody>
                    <a:bodyPr/>
                    <a:lstStyle/>
                    <a:p>
                      <a:pPr algn="ctr" fontAlgn="ctr"/>
                      <a:r>
                        <a:rPr lang="en-US" sz="1050" dirty="0">
                          <a:effectLst/>
                        </a:rPr>
                        <a:t>181,811.1</a:t>
                      </a:r>
                    </a:p>
                  </a:txBody>
                  <a:tcPr marL="133265" marR="133265" marT="29401" marB="29401" anchor="ctr"/>
                </a:tc>
                <a:tc>
                  <a:txBody>
                    <a:bodyPr/>
                    <a:lstStyle/>
                    <a:p>
                      <a:pPr algn="ctr" fontAlgn="ctr"/>
                      <a:r>
                        <a:rPr lang="en-US" sz="1050" dirty="0">
                          <a:effectLst/>
                        </a:rPr>
                        <a:t>7.05</a:t>
                      </a:r>
                    </a:p>
                  </a:txBody>
                  <a:tcPr marL="133265" marR="133265" marT="29401" marB="29401" anchor="ctr"/>
                </a:tc>
                <a:tc>
                  <a:txBody>
                    <a:bodyPr/>
                    <a:lstStyle/>
                    <a:p>
                      <a:pPr algn="ctr" fontAlgn="ctr"/>
                      <a:r>
                        <a:rPr lang="en-US" sz="1050" dirty="0">
                          <a:effectLst/>
                        </a:rPr>
                        <a:t>7.1</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747687121"/>
                  </a:ext>
                </a:extLst>
              </a:tr>
              <a:tr h="217236">
                <a:tc>
                  <a:txBody>
                    <a:bodyPr/>
                    <a:lstStyle/>
                    <a:p>
                      <a:pPr algn="ctr" fontAlgn="ctr"/>
                      <a:r>
                        <a:rPr lang="en-US" sz="1050" dirty="0">
                          <a:effectLst/>
                        </a:rPr>
                        <a:t>Steven Soderbergh</a:t>
                      </a:r>
                    </a:p>
                  </a:txBody>
                  <a:tcPr marL="133265" marR="133265" marT="29401" marB="29401" anchor="ctr"/>
                </a:tc>
                <a:tc>
                  <a:txBody>
                    <a:bodyPr/>
                    <a:lstStyle/>
                    <a:p>
                      <a:pPr algn="ctr" fontAlgn="ctr"/>
                      <a:r>
                        <a:rPr lang="en-US" sz="1050" dirty="0">
                          <a:effectLst/>
                        </a:rPr>
                        <a:t>124,813.94</a:t>
                      </a:r>
                    </a:p>
                  </a:txBody>
                  <a:tcPr marL="133265" marR="133265" marT="29401" marB="29401" anchor="ctr"/>
                </a:tc>
                <a:tc>
                  <a:txBody>
                    <a:bodyPr/>
                    <a:lstStyle/>
                    <a:p>
                      <a:pPr algn="ctr" fontAlgn="ctr"/>
                      <a:r>
                        <a:rPr lang="en-US" sz="1050" dirty="0">
                          <a:effectLst/>
                        </a:rPr>
                        <a:t>595,427.8</a:t>
                      </a:r>
                    </a:p>
                  </a:txBody>
                  <a:tcPr marL="133265" marR="133265" marT="29401" marB="29401" anchor="ctr"/>
                </a:tc>
                <a:tc>
                  <a:txBody>
                    <a:bodyPr/>
                    <a:lstStyle/>
                    <a:p>
                      <a:pPr algn="ctr" fontAlgn="ctr"/>
                      <a:r>
                        <a:rPr lang="en-US" sz="1050" dirty="0">
                          <a:effectLst/>
                        </a:rPr>
                        <a:t>6.75</a:t>
                      </a:r>
                    </a:p>
                  </a:txBody>
                  <a:tcPr marL="133265" marR="133265" marT="29401" marB="29401" anchor="ctr"/>
                </a:tc>
                <a:tc>
                  <a:txBody>
                    <a:bodyPr/>
                    <a:lstStyle/>
                    <a:p>
                      <a:pPr algn="ctr" fontAlgn="ctr"/>
                      <a:r>
                        <a:rPr lang="en-US" sz="1050" dirty="0">
                          <a:effectLst/>
                        </a:rPr>
                        <a:t>6.64</a:t>
                      </a:r>
                    </a:p>
                  </a:txBody>
                  <a:tcPr marL="133265" marR="133265" marT="29401" marB="29401" anchor="ctr"/>
                </a:tc>
                <a:tc>
                  <a:txBody>
                    <a:bodyPr/>
                    <a:lstStyle/>
                    <a:p>
                      <a:pPr algn="ctr" fontAlgn="ctr"/>
                      <a:r>
                        <a:rPr lang="en-US" sz="1050">
                          <a:effectLst/>
                        </a:rPr>
                        <a:t>25</a:t>
                      </a:r>
                    </a:p>
                  </a:txBody>
                  <a:tcPr marL="133265" marR="133265" marT="29401" marB="29401" anchor="ctr"/>
                </a:tc>
                <a:extLst>
                  <a:ext uri="{0D108BD9-81ED-4DB2-BD59-A6C34878D82A}">
                    <a16:rowId xmlns:a16="http://schemas.microsoft.com/office/drawing/2014/main" val="2669612105"/>
                  </a:ext>
                </a:extLst>
              </a:tr>
              <a:tr h="195116">
                <a:tc>
                  <a:txBody>
                    <a:bodyPr/>
                    <a:lstStyle/>
                    <a:p>
                      <a:pPr algn="ctr" fontAlgn="ctr"/>
                      <a:r>
                        <a:rPr lang="en-US" sz="1050" dirty="0">
                          <a:effectLst/>
                        </a:rPr>
                        <a:t>Ridley Scott</a:t>
                      </a:r>
                    </a:p>
                  </a:txBody>
                  <a:tcPr marL="133265" marR="133265" marT="29401" marB="29401" anchor="ctr"/>
                </a:tc>
                <a:tc>
                  <a:txBody>
                    <a:bodyPr/>
                    <a:lstStyle/>
                    <a:p>
                      <a:pPr algn="ctr" fontAlgn="ctr"/>
                      <a:r>
                        <a:rPr lang="en-US" sz="1050" dirty="0">
                          <a:effectLst/>
                        </a:rPr>
                        <a:t>-12,106.14</a:t>
                      </a:r>
                    </a:p>
                  </a:txBody>
                  <a:tcPr marL="133265" marR="133265" marT="29401" marB="29401" anchor="ctr"/>
                </a:tc>
                <a:tc>
                  <a:txBody>
                    <a:bodyPr/>
                    <a:lstStyle/>
                    <a:p>
                      <a:pPr algn="ctr" fontAlgn="ctr"/>
                      <a:r>
                        <a:rPr lang="en-US" sz="1050" dirty="0">
                          <a:effectLst/>
                        </a:rPr>
                        <a:t>1,003,077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a:effectLst/>
                        </a:rPr>
                        <a:t>24</a:t>
                      </a:r>
                    </a:p>
                  </a:txBody>
                  <a:tcPr marL="133265" marR="133265" marT="29401" marB="29401" anchor="ctr"/>
                </a:tc>
                <a:extLst>
                  <a:ext uri="{0D108BD9-81ED-4DB2-BD59-A6C34878D82A}">
                    <a16:rowId xmlns:a16="http://schemas.microsoft.com/office/drawing/2014/main" val="2167331404"/>
                  </a:ext>
                </a:extLst>
              </a:tr>
              <a:tr h="195116">
                <a:tc>
                  <a:txBody>
                    <a:bodyPr/>
                    <a:lstStyle/>
                    <a:p>
                      <a:pPr algn="ctr" fontAlgn="ctr"/>
                      <a:r>
                        <a:rPr lang="en-US" sz="1050">
                          <a:effectLst/>
                        </a:rPr>
                        <a:t>Ron Howard</a:t>
                      </a:r>
                    </a:p>
                  </a:txBody>
                  <a:tcPr marL="133265" marR="133265" marT="29401" marB="29401" anchor="ctr"/>
                </a:tc>
                <a:tc>
                  <a:txBody>
                    <a:bodyPr/>
                    <a:lstStyle/>
                    <a:p>
                      <a:pPr algn="ctr" fontAlgn="ctr"/>
                      <a:r>
                        <a:rPr lang="en-US" sz="1050" dirty="0">
                          <a:effectLst/>
                        </a:rPr>
                        <a:t>204,279.88</a:t>
                      </a:r>
                    </a:p>
                  </a:txBody>
                  <a:tcPr marL="133265" marR="133265" marT="29401" marB="29401" anchor="ctr"/>
                </a:tc>
                <a:tc>
                  <a:txBody>
                    <a:bodyPr/>
                    <a:lstStyle/>
                    <a:p>
                      <a:pPr algn="ctr" fontAlgn="ctr"/>
                      <a:r>
                        <a:rPr lang="en-US" sz="1050" dirty="0">
                          <a:effectLst/>
                        </a:rPr>
                        <a:t>1,234,986</a:t>
                      </a:r>
                    </a:p>
                  </a:txBody>
                  <a:tcPr marL="133265" marR="133265" marT="29401" marB="29401" anchor="ctr"/>
                </a:tc>
                <a:tc>
                  <a:txBody>
                    <a:bodyPr/>
                    <a:lstStyle/>
                    <a:p>
                      <a:pPr algn="ctr" fontAlgn="ctr"/>
                      <a:r>
                        <a:rPr lang="en-US" sz="1050" dirty="0">
                          <a:effectLst/>
                        </a:rPr>
                        <a:t>6.86</a:t>
                      </a:r>
                    </a:p>
                  </a:txBody>
                  <a:tcPr marL="133265" marR="133265" marT="29401" marB="29401" anchor="ctr"/>
                </a:tc>
                <a:tc>
                  <a:txBody>
                    <a:bodyPr/>
                    <a:lstStyle/>
                    <a:p>
                      <a:pPr algn="ctr" fontAlgn="ctr"/>
                      <a:r>
                        <a:rPr lang="en-US" sz="1050" dirty="0">
                          <a:effectLst/>
                        </a:rPr>
                        <a:t>6.83</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918279474"/>
                  </a:ext>
                </a:extLst>
              </a:tr>
              <a:tr h="195116">
                <a:tc>
                  <a:txBody>
                    <a:bodyPr/>
                    <a:lstStyle/>
                    <a:p>
                      <a:pPr algn="ctr" fontAlgn="ctr"/>
                      <a:r>
                        <a:rPr lang="en-US" sz="1050">
                          <a:effectLst/>
                        </a:rPr>
                        <a:t>Martin Scorsese</a:t>
                      </a:r>
                    </a:p>
                  </a:txBody>
                  <a:tcPr marL="133265" marR="133265" marT="29401" marB="29401" anchor="ctr"/>
                </a:tc>
                <a:tc>
                  <a:txBody>
                    <a:bodyPr/>
                    <a:lstStyle/>
                    <a:p>
                      <a:pPr algn="ctr" fontAlgn="ctr"/>
                      <a:r>
                        <a:rPr lang="en-US" sz="1050" dirty="0">
                          <a:effectLst/>
                        </a:rPr>
                        <a:t>16,570.58</a:t>
                      </a:r>
                    </a:p>
                  </a:txBody>
                  <a:tcPr marL="133265" marR="133265" marT="29401" marB="29401" anchor="ctr"/>
                </a:tc>
                <a:tc>
                  <a:txBody>
                    <a:bodyPr/>
                    <a:lstStyle/>
                    <a:p>
                      <a:pPr algn="ctr" fontAlgn="ctr"/>
                      <a:r>
                        <a:rPr lang="en-US" sz="1050" dirty="0">
                          <a:effectLst/>
                        </a:rPr>
                        <a:t>532,082.4</a:t>
                      </a:r>
                    </a:p>
                  </a:txBody>
                  <a:tcPr marL="133265" marR="133265" marT="29401" marB="29401" anchor="ctr"/>
                </a:tc>
                <a:tc>
                  <a:txBody>
                    <a:bodyPr/>
                    <a:lstStyle/>
                    <a:p>
                      <a:pPr algn="ctr" fontAlgn="ctr"/>
                      <a:r>
                        <a:rPr lang="en-US" sz="1050" dirty="0">
                          <a:effectLst/>
                        </a:rPr>
                        <a:t>7.69</a:t>
                      </a:r>
                    </a:p>
                  </a:txBody>
                  <a:tcPr marL="133265" marR="133265" marT="29401" marB="29401" anchor="ctr"/>
                </a:tc>
                <a:tc>
                  <a:txBody>
                    <a:bodyPr/>
                    <a:lstStyle/>
                    <a:p>
                      <a:pPr algn="ctr" fontAlgn="ctr"/>
                      <a:r>
                        <a:rPr lang="en-US" sz="1050" dirty="0">
                          <a:effectLst/>
                        </a:rPr>
                        <a:t>7.61</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409818831"/>
                  </a:ext>
                </a:extLst>
              </a:tr>
              <a:tr h="195116">
                <a:tc>
                  <a:txBody>
                    <a:bodyPr/>
                    <a:lstStyle/>
                    <a:p>
                      <a:pPr algn="ctr" fontAlgn="ctr"/>
                      <a:r>
                        <a:rPr lang="en-US" sz="1050">
                          <a:effectLst/>
                        </a:rPr>
                        <a:t>Robert Zemeckis</a:t>
                      </a:r>
                    </a:p>
                  </a:txBody>
                  <a:tcPr marL="133265" marR="133265" marT="29401" marB="29401" anchor="ctr"/>
                </a:tc>
                <a:tc>
                  <a:txBody>
                    <a:bodyPr/>
                    <a:lstStyle/>
                    <a:p>
                      <a:pPr algn="ctr" fontAlgn="ctr"/>
                      <a:r>
                        <a:rPr lang="en-US" sz="1050" dirty="0">
                          <a:effectLst/>
                        </a:rPr>
                        <a:t>456,780.23</a:t>
                      </a:r>
                    </a:p>
                  </a:txBody>
                  <a:tcPr marL="133265" marR="133265" marT="29401" marB="29401" anchor="ctr"/>
                </a:tc>
                <a:tc>
                  <a:txBody>
                    <a:bodyPr/>
                    <a:lstStyle/>
                    <a:p>
                      <a:pPr algn="ctr" fontAlgn="ctr"/>
                      <a:r>
                        <a:rPr lang="en-US" sz="1050" dirty="0">
                          <a:effectLst/>
                        </a:rPr>
                        <a:t>1,681,409</a:t>
                      </a:r>
                    </a:p>
                  </a:txBody>
                  <a:tcPr marL="133265" marR="133265" marT="29401" marB="29401" anchor="ctr"/>
                </a:tc>
                <a:tc>
                  <a:txBody>
                    <a:bodyPr/>
                    <a:lstStyle/>
                    <a:p>
                      <a:pPr algn="ctr" fontAlgn="ctr"/>
                      <a:r>
                        <a:rPr lang="en-US" sz="1050" dirty="0">
                          <a:effectLst/>
                        </a:rPr>
                        <a:t>7.19</a:t>
                      </a:r>
                    </a:p>
                  </a:txBody>
                  <a:tcPr marL="133265" marR="133265" marT="29401" marB="29401" anchor="ctr"/>
                </a:tc>
                <a:tc>
                  <a:txBody>
                    <a:bodyPr/>
                    <a:lstStyle/>
                    <a:p>
                      <a:pPr algn="ctr" fontAlgn="ctr"/>
                      <a:r>
                        <a:rPr lang="en-US" sz="1050" dirty="0">
                          <a:effectLst/>
                        </a:rPr>
                        <a:t>7.2</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1713313171"/>
                  </a:ext>
                </a:extLst>
              </a:tr>
              <a:tr h="195116">
                <a:tc>
                  <a:txBody>
                    <a:bodyPr/>
                    <a:lstStyle/>
                    <a:p>
                      <a:pPr algn="ctr" fontAlgn="ctr"/>
                      <a:r>
                        <a:rPr lang="en-US" sz="1050">
                          <a:effectLst/>
                        </a:rPr>
                        <a:t>Tim Burton</a:t>
                      </a:r>
                    </a:p>
                  </a:txBody>
                  <a:tcPr marL="133265" marR="133265" marT="29401" marB="29401" anchor="ctr"/>
                </a:tc>
                <a:tc>
                  <a:txBody>
                    <a:bodyPr/>
                    <a:lstStyle/>
                    <a:p>
                      <a:pPr algn="ctr" fontAlgn="ctr"/>
                      <a:r>
                        <a:rPr lang="en-US" sz="1050" dirty="0">
                          <a:effectLst/>
                        </a:rPr>
                        <a:t>282,990.65</a:t>
                      </a:r>
                    </a:p>
                  </a:txBody>
                  <a:tcPr marL="133265" marR="133265" marT="29401" marB="29401" anchor="ctr"/>
                </a:tc>
                <a:tc>
                  <a:txBody>
                    <a:bodyPr/>
                    <a:lstStyle/>
                    <a:p>
                      <a:pPr algn="ctr" fontAlgn="ctr"/>
                      <a:r>
                        <a:rPr lang="en-US" sz="1050" dirty="0">
                          <a:effectLst/>
                        </a:rPr>
                        <a:t>1,635,640</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6.97</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3965532040"/>
                  </a:ext>
                </a:extLst>
              </a:tr>
              <a:tr h="195116">
                <a:tc>
                  <a:txBody>
                    <a:bodyPr/>
                    <a:lstStyle/>
                    <a:p>
                      <a:pPr algn="ctr" fontAlgn="ctr"/>
                      <a:r>
                        <a:rPr lang="en-US" sz="1050">
                          <a:effectLst/>
                        </a:rPr>
                        <a:t>Brian De Palma</a:t>
                      </a:r>
                    </a:p>
                  </a:txBody>
                  <a:tcPr marL="133265" marR="133265" marT="29401" marB="29401" anchor="ctr"/>
                </a:tc>
                <a:tc>
                  <a:txBody>
                    <a:bodyPr/>
                    <a:lstStyle/>
                    <a:p>
                      <a:pPr algn="ctr" fontAlgn="ctr"/>
                      <a:r>
                        <a:rPr lang="en-US" sz="1050" dirty="0">
                          <a:effectLst/>
                        </a:rPr>
                        <a:t>31,150.57</a:t>
                      </a:r>
                    </a:p>
                  </a:txBody>
                  <a:tcPr marL="133265" marR="133265" marT="29401" marB="29401" anchor="ctr"/>
                </a:tc>
                <a:tc>
                  <a:txBody>
                    <a:bodyPr/>
                    <a:lstStyle/>
                    <a:p>
                      <a:pPr algn="ctr" fontAlgn="ctr"/>
                      <a:r>
                        <a:rPr lang="en-US" sz="1050" dirty="0">
                          <a:effectLst/>
                        </a:rPr>
                        <a:t>302,329.4</a:t>
                      </a:r>
                    </a:p>
                  </a:txBody>
                  <a:tcPr marL="133265" marR="133265" marT="29401" marB="29401" anchor="ctr"/>
                </a:tc>
                <a:tc>
                  <a:txBody>
                    <a:bodyPr/>
                    <a:lstStyle/>
                    <a:p>
                      <a:pPr algn="ctr" fontAlgn="ctr"/>
                      <a:r>
                        <a:rPr lang="en-US" sz="1050" dirty="0">
                          <a:effectLst/>
                        </a:rPr>
                        <a:t>6.49</a:t>
                      </a:r>
                    </a:p>
                  </a:txBody>
                  <a:tcPr marL="133265" marR="133265" marT="29401" marB="29401" anchor="ctr"/>
                </a:tc>
                <a:tc>
                  <a:txBody>
                    <a:bodyPr/>
                    <a:lstStyle/>
                    <a:p>
                      <a:pPr algn="ctr" fontAlgn="ctr"/>
                      <a:r>
                        <a:rPr lang="en-US" sz="1050" dirty="0">
                          <a:effectLst/>
                        </a:rPr>
                        <a:t>6.66</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3788143045"/>
                  </a:ext>
                </a:extLst>
              </a:tr>
              <a:tr h="195116">
                <a:tc>
                  <a:txBody>
                    <a:bodyPr/>
                    <a:lstStyle/>
                    <a:p>
                      <a:pPr algn="ctr" fontAlgn="ctr"/>
                      <a:r>
                        <a:rPr lang="en-US" sz="1050">
                          <a:effectLst/>
                        </a:rPr>
                        <a:t>Spike Lee</a:t>
                      </a:r>
                    </a:p>
                  </a:txBody>
                  <a:tcPr marL="133265" marR="133265" marT="29401" marB="29401" anchor="ctr"/>
                </a:tc>
                <a:tc>
                  <a:txBody>
                    <a:bodyPr/>
                    <a:lstStyle/>
                    <a:p>
                      <a:pPr algn="ctr" fontAlgn="ctr"/>
                      <a:r>
                        <a:rPr lang="en-US" sz="1050" dirty="0">
                          <a:effectLst/>
                        </a:rPr>
                        <a:t>22,067.54</a:t>
                      </a:r>
                    </a:p>
                  </a:txBody>
                  <a:tcPr marL="133265" marR="133265" marT="29401" marB="29401" anchor="ctr"/>
                </a:tc>
                <a:tc>
                  <a:txBody>
                    <a:bodyPr/>
                    <a:lstStyle/>
                    <a:p>
                      <a:pPr algn="ctr" fontAlgn="ctr"/>
                      <a:r>
                        <a:rPr lang="en-US" sz="1050" dirty="0">
                          <a:effectLst/>
                        </a:rPr>
                        <a:t>119,729.4</a:t>
                      </a:r>
                    </a:p>
                  </a:txBody>
                  <a:tcPr marL="133265" marR="133265" marT="29401" marB="29401" anchor="ctr"/>
                </a:tc>
                <a:tc>
                  <a:txBody>
                    <a:bodyPr/>
                    <a:lstStyle/>
                    <a:p>
                      <a:pPr algn="ctr" fontAlgn="ctr"/>
                      <a:r>
                        <a:rPr lang="en-US" sz="1050" dirty="0">
                          <a:effectLst/>
                        </a:rPr>
                        <a:t>6.72</a:t>
                      </a:r>
                    </a:p>
                  </a:txBody>
                  <a:tcPr marL="133265" marR="133265" marT="29401" marB="29401" anchor="ctr"/>
                </a:tc>
                <a:tc>
                  <a:txBody>
                    <a:bodyPr/>
                    <a:lstStyle/>
                    <a:p>
                      <a:pPr algn="ctr" fontAlgn="ctr"/>
                      <a:r>
                        <a:rPr lang="en-US" sz="1050" dirty="0">
                          <a:effectLst/>
                        </a:rPr>
                        <a:t>6.69</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561421836"/>
                  </a:ext>
                </a:extLst>
              </a:tr>
              <a:tr h="195116">
                <a:tc>
                  <a:txBody>
                    <a:bodyPr/>
                    <a:lstStyle/>
                    <a:p>
                      <a:pPr algn="ctr" fontAlgn="ctr"/>
                      <a:r>
                        <a:rPr lang="en-US" sz="1050">
                          <a:effectLst/>
                        </a:rPr>
                        <a:t>Joel Schumacher</a:t>
                      </a:r>
                    </a:p>
                  </a:txBody>
                  <a:tcPr marL="133265" marR="133265" marT="29401" marB="29401" anchor="ctr"/>
                </a:tc>
                <a:tc>
                  <a:txBody>
                    <a:bodyPr/>
                    <a:lstStyle/>
                    <a:p>
                      <a:pPr algn="ctr" fontAlgn="ctr"/>
                      <a:r>
                        <a:rPr lang="en-US" sz="1050" dirty="0">
                          <a:effectLst/>
                        </a:rPr>
                        <a:t>98,479.44</a:t>
                      </a:r>
                    </a:p>
                  </a:txBody>
                  <a:tcPr marL="133265" marR="133265" marT="29401" marB="29401" anchor="ctr"/>
                </a:tc>
                <a:tc>
                  <a:txBody>
                    <a:bodyPr/>
                    <a:lstStyle/>
                    <a:p>
                      <a:pPr algn="ctr" fontAlgn="ctr"/>
                      <a:r>
                        <a:rPr lang="en-US" sz="1050" dirty="0">
                          <a:effectLst/>
                        </a:rPr>
                        <a:t>487,776.9</a:t>
                      </a:r>
                    </a:p>
                  </a:txBody>
                  <a:tcPr marL="133265" marR="133265" marT="29401" marB="29401" anchor="ctr"/>
                </a:tc>
                <a:tc>
                  <a:txBody>
                    <a:bodyPr/>
                    <a:lstStyle/>
                    <a:p>
                      <a:pPr algn="ctr" fontAlgn="ctr"/>
                      <a:r>
                        <a:rPr lang="en-US" sz="1050" dirty="0">
                          <a:effectLst/>
                        </a:rPr>
                        <a:t>6.29</a:t>
                      </a:r>
                    </a:p>
                  </a:txBody>
                  <a:tcPr marL="133265" marR="133265" marT="29401" marB="29401" anchor="ctr"/>
                </a:tc>
                <a:tc>
                  <a:txBody>
                    <a:bodyPr/>
                    <a:lstStyle/>
                    <a:p>
                      <a:pPr algn="ctr" fontAlgn="ctr"/>
                      <a:r>
                        <a:rPr lang="en-US" sz="1050" dirty="0">
                          <a:effectLst/>
                        </a:rPr>
                        <a:t>6.36</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3561044843"/>
                  </a:ext>
                </a:extLst>
              </a:tr>
              <a:tr h="195116">
                <a:tc>
                  <a:txBody>
                    <a:bodyPr/>
                    <a:lstStyle/>
                    <a:p>
                      <a:pPr algn="ctr" fontAlgn="ctr"/>
                      <a:r>
                        <a:rPr lang="en-US" sz="1050">
                          <a:effectLst/>
                        </a:rPr>
                        <a:t>Barry Levinson</a:t>
                      </a:r>
                    </a:p>
                  </a:txBody>
                  <a:tcPr marL="133265" marR="133265" marT="29401" marB="29401" anchor="ctr"/>
                </a:tc>
                <a:tc>
                  <a:txBody>
                    <a:bodyPr/>
                    <a:lstStyle/>
                    <a:p>
                      <a:pPr algn="ctr" fontAlgn="ctr"/>
                      <a:r>
                        <a:rPr lang="en-US" sz="1050" dirty="0">
                          <a:effectLst/>
                        </a:rPr>
                        <a:t>159,735.88</a:t>
                      </a:r>
                    </a:p>
                  </a:txBody>
                  <a:tcPr marL="133265" marR="133265" marT="29401" marB="29401" anchor="ctr"/>
                </a:tc>
                <a:tc>
                  <a:txBody>
                    <a:bodyPr/>
                    <a:lstStyle/>
                    <a:p>
                      <a:pPr algn="ctr" fontAlgn="ctr"/>
                      <a:r>
                        <a:rPr lang="en-US" sz="1050" dirty="0">
                          <a:effectLst/>
                        </a:rPr>
                        <a:t>458,340.1</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5705703"/>
                  </a:ext>
                </a:extLst>
              </a:tr>
              <a:tr h="195116">
                <a:tc>
                  <a:txBody>
                    <a:bodyPr/>
                    <a:lstStyle/>
                    <a:p>
                      <a:pPr algn="ctr" fontAlgn="ctr"/>
                      <a:r>
                        <a:rPr lang="en-US" sz="1050">
                          <a:effectLst/>
                        </a:rPr>
                        <a:t>Oliver Stone</a:t>
                      </a:r>
                    </a:p>
                  </a:txBody>
                  <a:tcPr marL="133265" marR="133265" marT="29401" marB="29401" anchor="ctr"/>
                </a:tc>
                <a:tc>
                  <a:txBody>
                    <a:bodyPr/>
                    <a:lstStyle/>
                    <a:p>
                      <a:pPr algn="ctr" fontAlgn="ctr"/>
                      <a:r>
                        <a:rPr lang="en-US" sz="1050" dirty="0">
                          <a:effectLst/>
                        </a:rPr>
                        <a:t>55,814.71</a:t>
                      </a:r>
                    </a:p>
                  </a:txBody>
                  <a:tcPr marL="133265" marR="133265" marT="29401" marB="29401" anchor="ctr"/>
                </a:tc>
                <a:tc>
                  <a:txBody>
                    <a:bodyPr/>
                    <a:lstStyle/>
                    <a:p>
                      <a:pPr algn="ctr" fontAlgn="ctr"/>
                      <a:r>
                        <a:rPr lang="en-US" sz="1050" dirty="0">
                          <a:effectLst/>
                        </a:rPr>
                        <a:t>439,520.2</a:t>
                      </a:r>
                    </a:p>
                  </a:txBody>
                  <a:tcPr marL="133265" marR="133265" marT="29401" marB="29401" anchor="ctr"/>
                </a:tc>
                <a:tc>
                  <a:txBody>
                    <a:bodyPr/>
                    <a:lstStyle/>
                    <a:p>
                      <a:pPr algn="ctr" fontAlgn="ctr"/>
                      <a:r>
                        <a:rPr lang="en-US" sz="1050" dirty="0">
                          <a:effectLst/>
                        </a:rPr>
                        <a:t>6.88</a:t>
                      </a:r>
                    </a:p>
                  </a:txBody>
                  <a:tcPr marL="133265" marR="133265" marT="29401" marB="29401" anchor="ctr"/>
                </a:tc>
                <a:tc>
                  <a:txBody>
                    <a:bodyPr/>
                    <a:lstStyle/>
                    <a:p>
                      <a:pPr algn="ctr" fontAlgn="ctr"/>
                      <a:r>
                        <a:rPr lang="en-US" sz="1050" dirty="0">
                          <a:effectLst/>
                        </a:rPr>
                        <a:t>6.94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68284295"/>
                  </a:ext>
                </a:extLst>
              </a:tr>
              <a:tr h="195116">
                <a:tc>
                  <a:txBody>
                    <a:bodyPr/>
                    <a:lstStyle/>
                    <a:p>
                      <a:pPr algn="ctr" fontAlgn="ctr"/>
                      <a:r>
                        <a:rPr lang="en-US" sz="1050">
                          <a:effectLst/>
                        </a:rPr>
                        <a:t>Rob Reiner</a:t>
                      </a:r>
                    </a:p>
                  </a:txBody>
                  <a:tcPr marL="133265" marR="133265" marT="29401" marB="29401" anchor="ctr"/>
                </a:tc>
                <a:tc>
                  <a:txBody>
                    <a:bodyPr/>
                    <a:lstStyle/>
                    <a:p>
                      <a:pPr algn="ctr" fontAlgn="ctr"/>
                      <a:r>
                        <a:rPr lang="en-US" sz="1050" dirty="0">
                          <a:effectLst/>
                        </a:rPr>
                        <a:t>136,117.20</a:t>
                      </a:r>
                    </a:p>
                  </a:txBody>
                  <a:tcPr marL="133265" marR="133265" marT="29401" marB="29401" anchor="ctr"/>
                </a:tc>
                <a:tc>
                  <a:txBody>
                    <a:bodyPr/>
                    <a:lstStyle/>
                    <a:p>
                      <a:pPr algn="ctr" fontAlgn="ctr"/>
                      <a:r>
                        <a:rPr lang="en-US" sz="1050" dirty="0">
                          <a:effectLst/>
                        </a:rPr>
                        <a:t>338,235.4</a:t>
                      </a:r>
                    </a:p>
                  </a:txBody>
                  <a:tcPr marL="133265" marR="133265" marT="29401" marB="29401" anchor="ctr"/>
                </a:tc>
                <a:tc>
                  <a:txBody>
                    <a:bodyPr/>
                    <a:lstStyle/>
                    <a:p>
                      <a:pPr algn="ctr" fontAlgn="ctr"/>
                      <a:r>
                        <a:rPr lang="en-US" sz="1050" dirty="0">
                          <a:effectLst/>
                        </a:rPr>
                        <a:t>6.95</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16</a:t>
                      </a:r>
                    </a:p>
                  </a:txBody>
                  <a:tcPr marL="133265" marR="133265" marT="29401" marB="29401" anchor="ctr"/>
                </a:tc>
                <a:extLst>
                  <a:ext uri="{0D108BD9-81ED-4DB2-BD59-A6C34878D82A}">
                    <a16:rowId xmlns:a16="http://schemas.microsoft.com/office/drawing/2014/main" val="852466100"/>
                  </a:ext>
                </a:extLst>
              </a:tr>
            </a:tbl>
          </a:graphicData>
        </a:graphic>
      </p:graphicFrame>
      <p:graphicFrame>
        <p:nvGraphicFramePr>
          <p:cNvPr id="5" name="Table 4">
            <a:extLst>
              <a:ext uri="{FF2B5EF4-FFF2-40B4-BE49-F238E27FC236}">
                <a16:creationId xmlns:a16="http://schemas.microsoft.com/office/drawing/2014/main" id="{88AA174B-0984-430B-BB8A-C916AB573B2F}"/>
              </a:ext>
            </a:extLst>
          </p:cNvPr>
          <p:cNvGraphicFramePr>
            <a:graphicFrameLocks noGrp="1"/>
          </p:cNvGraphicFramePr>
          <p:nvPr>
            <p:extLst>
              <p:ext uri="{D42A27DB-BD31-4B8C-83A1-F6EECF244321}">
                <p14:modId xmlns:p14="http://schemas.microsoft.com/office/powerpoint/2010/main" val="910190194"/>
              </p:ext>
            </p:extLst>
          </p:nvPr>
        </p:nvGraphicFramePr>
        <p:xfrm>
          <a:off x="1323136" y="1975352"/>
          <a:ext cx="5486400" cy="3661168"/>
        </p:xfrm>
        <a:graphic>
          <a:graphicData uri="http://schemas.openxmlformats.org/drawingml/2006/table">
            <a:tbl>
              <a:tblPr firstRow="1">
                <a:tableStyleId>{284E427A-3D55-4303-BF80-6455036E1DE7}</a:tableStyleId>
              </a:tblPr>
              <a:tblGrid>
                <a:gridCol w="1737360">
                  <a:extLst>
                    <a:ext uri="{9D8B030D-6E8A-4147-A177-3AD203B41FA5}">
                      <a16:colId xmlns:a16="http://schemas.microsoft.com/office/drawing/2014/main" val="415849144"/>
                    </a:ext>
                  </a:extLst>
                </a:gridCol>
                <a:gridCol w="731520">
                  <a:extLst>
                    <a:ext uri="{9D8B030D-6E8A-4147-A177-3AD203B41FA5}">
                      <a16:colId xmlns:a16="http://schemas.microsoft.com/office/drawing/2014/main" val="303550161"/>
                    </a:ext>
                  </a:extLst>
                </a:gridCol>
                <a:gridCol w="822960">
                  <a:extLst>
                    <a:ext uri="{9D8B030D-6E8A-4147-A177-3AD203B41FA5}">
                      <a16:colId xmlns:a16="http://schemas.microsoft.com/office/drawing/2014/main" val="2893538343"/>
                    </a:ext>
                  </a:extLst>
                </a:gridCol>
                <a:gridCol w="640080">
                  <a:extLst>
                    <a:ext uri="{9D8B030D-6E8A-4147-A177-3AD203B41FA5}">
                      <a16:colId xmlns:a16="http://schemas.microsoft.com/office/drawing/2014/main" val="2881543863"/>
                    </a:ext>
                  </a:extLst>
                </a:gridCol>
                <a:gridCol w="640080">
                  <a:extLst>
                    <a:ext uri="{9D8B030D-6E8A-4147-A177-3AD203B41FA5}">
                      <a16:colId xmlns:a16="http://schemas.microsoft.com/office/drawing/2014/main" val="2609098036"/>
                    </a:ext>
                  </a:extLst>
                </a:gridCol>
                <a:gridCol w="914400">
                  <a:extLst>
                    <a:ext uri="{9D8B030D-6E8A-4147-A177-3AD203B41FA5}">
                      <a16:colId xmlns:a16="http://schemas.microsoft.com/office/drawing/2014/main" val="1960866668"/>
                    </a:ext>
                  </a:extLst>
                </a:gridCol>
              </a:tblGrid>
              <a:tr h="384699">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131504593"/>
                  </a:ext>
                </a:extLst>
              </a:tr>
              <a:tr h="213872">
                <a:tc>
                  <a:txBody>
                    <a:bodyPr/>
                    <a:lstStyle/>
                    <a:p>
                      <a:pPr algn="ctr" fontAlgn="ctr"/>
                      <a:r>
                        <a:rPr lang="en-US" sz="1050" dirty="0">
                          <a:effectLst/>
                        </a:rPr>
                        <a:t>Pierre Coffin, Chris Renaud</a:t>
                      </a:r>
                    </a:p>
                  </a:txBody>
                  <a:tcPr marL="50597" marR="50597" marT="25298" marB="25298" anchor="ctr"/>
                </a:tc>
                <a:tc>
                  <a:txBody>
                    <a:bodyPr/>
                    <a:lstStyle/>
                    <a:p>
                      <a:pPr algn="ctr" fontAlgn="ctr"/>
                      <a:r>
                        <a:rPr lang="en-US" sz="1050" dirty="0">
                          <a:effectLst/>
                        </a:rPr>
                        <a:t>2,372,897</a:t>
                      </a:r>
                    </a:p>
                  </a:txBody>
                  <a:tcPr marL="50597" marR="50597" marT="25298" marB="25298" anchor="ctr"/>
                </a:tc>
                <a:tc>
                  <a:txBody>
                    <a:bodyPr/>
                    <a:lstStyle/>
                    <a:p>
                      <a:pPr algn="ctr" fontAlgn="ctr"/>
                      <a:r>
                        <a:rPr lang="en-US" sz="1050" dirty="0">
                          <a:effectLst/>
                        </a:rPr>
                        <a:t>6,844,400</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971760809"/>
                  </a:ext>
                </a:extLst>
              </a:tr>
              <a:tr h="213872">
                <a:tc>
                  <a:txBody>
                    <a:bodyPr/>
                    <a:lstStyle/>
                    <a:p>
                      <a:pPr algn="ctr" fontAlgn="ctr"/>
                      <a:r>
                        <a:rPr lang="en-US" sz="1050">
                          <a:effectLst/>
                        </a:rPr>
                        <a:t>George Lucas</a:t>
                      </a:r>
                    </a:p>
                  </a:txBody>
                  <a:tcPr marL="50597" marR="50597" marT="25298" marB="25298" anchor="ctr"/>
                </a:tc>
                <a:tc>
                  <a:txBody>
                    <a:bodyPr/>
                    <a:lstStyle/>
                    <a:p>
                      <a:pPr algn="ctr" fontAlgn="ctr"/>
                      <a:r>
                        <a:rPr lang="en-US" sz="1050" dirty="0">
                          <a:effectLst/>
                        </a:rPr>
                        <a:t>2,313,956</a:t>
                      </a:r>
                    </a:p>
                  </a:txBody>
                  <a:tcPr marL="50597" marR="50597" marT="25298" marB="25298" anchor="ctr"/>
                </a:tc>
                <a:tc>
                  <a:txBody>
                    <a:bodyPr/>
                    <a:lstStyle/>
                    <a:p>
                      <a:pPr algn="ctr" fontAlgn="ctr"/>
                      <a:r>
                        <a:rPr lang="en-US" sz="1050" dirty="0">
                          <a:effectLst/>
                        </a:rPr>
                        <a:t>5,106,583</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2144370341"/>
                  </a:ext>
                </a:extLst>
              </a:tr>
              <a:tr h="282261">
                <a:tc>
                  <a:txBody>
                    <a:bodyPr/>
                    <a:lstStyle/>
                    <a:p>
                      <a:pPr algn="ctr" fontAlgn="ctr"/>
                      <a:r>
                        <a:rPr lang="en-US" sz="1050" dirty="0">
                          <a:effectLst/>
                        </a:rPr>
                        <a:t>Kyle </a:t>
                      </a:r>
                      <a:r>
                        <a:rPr lang="en-US" sz="1050" dirty="0" err="1">
                          <a:effectLst/>
                        </a:rPr>
                        <a:t>Balda</a:t>
                      </a:r>
                      <a:r>
                        <a:rPr lang="en-US" sz="1050" dirty="0">
                          <a:effectLst/>
                        </a:rPr>
                        <a:t>, Pierre Coffin</a:t>
                      </a:r>
                    </a:p>
                  </a:txBody>
                  <a:tcPr marL="50597" marR="50597" marT="25298" marB="25298" anchor="ctr"/>
                </a:tc>
                <a:tc>
                  <a:txBody>
                    <a:bodyPr/>
                    <a:lstStyle/>
                    <a:p>
                      <a:pPr algn="ctr" fontAlgn="ctr"/>
                      <a:r>
                        <a:rPr lang="en-US" sz="1050" dirty="0">
                          <a:effectLst/>
                        </a:rPr>
                        <a:t>2,233,350</a:t>
                      </a:r>
                    </a:p>
                  </a:txBody>
                  <a:tcPr marL="50597" marR="50597" marT="25298" marB="25298" anchor="ctr"/>
                </a:tc>
                <a:tc>
                  <a:txBody>
                    <a:bodyPr/>
                    <a:lstStyle/>
                    <a:p>
                      <a:pPr algn="ctr" fontAlgn="ctr"/>
                      <a:r>
                        <a:rPr lang="en-US" sz="1050" dirty="0">
                          <a:effectLst/>
                        </a:rPr>
                        <a:t>1,0200,990</a:t>
                      </a:r>
                    </a:p>
                  </a:txBody>
                  <a:tcPr marL="50597" marR="50597" marT="25298" marB="25298" anchor="ctr"/>
                </a:tc>
                <a:tc>
                  <a:txBody>
                    <a:bodyPr/>
                    <a:lstStyle/>
                    <a:p>
                      <a:pPr algn="ctr" fontAlgn="ctr"/>
                      <a:r>
                        <a:rPr lang="en-US" sz="1050" dirty="0">
                          <a:effectLst/>
                        </a:rPr>
                        <a:t>6.25</a:t>
                      </a:r>
                    </a:p>
                  </a:txBody>
                  <a:tcPr marL="50597" marR="50597" marT="25298" marB="25298" anchor="ctr"/>
                </a:tc>
                <a:tc>
                  <a:txBody>
                    <a:bodyPr/>
                    <a:lstStyle/>
                    <a:p>
                      <a:pPr algn="ctr" fontAlgn="ctr"/>
                      <a:r>
                        <a:rPr lang="en-US" sz="1050" dirty="0">
                          <a:effectLst/>
                        </a:rPr>
                        <a:t>6.35</a:t>
                      </a:r>
                    </a:p>
                  </a:txBody>
                  <a:tcPr marL="50597" marR="50597" marT="25298" marB="25298" anchor="ctr"/>
                </a:tc>
                <a:tc>
                  <a:txBody>
                    <a:bodyPr/>
                    <a:lstStyle/>
                    <a:p>
                      <a:pPr algn="ctr" fontAlgn="ctr"/>
                      <a:r>
                        <a:rPr lang="en-US" sz="1050">
                          <a:effectLst/>
                        </a:rPr>
                        <a:t>2</a:t>
                      </a:r>
                    </a:p>
                  </a:txBody>
                  <a:tcPr marL="50597" marR="50597" marT="25298" marB="25298" anchor="ctr"/>
                </a:tc>
                <a:extLst>
                  <a:ext uri="{0D108BD9-81ED-4DB2-BD59-A6C34878D82A}">
                    <a16:rowId xmlns:a16="http://schemas.microsoft.com/office/drawing/2014/main" val="1102746142"/>
                  </a:ext>
                </a:extLst>
              </a:tr>
              <a:tr h="213872">
                <a:tc>
                  <a:txBody>
                    <a:bodyPr/>
                    <a:lstStyle/>
                    <a:p>
                      <a:pPr algn="ctr" fontAlgn="ctr"/>
                      <a:r>
                        <a:rPr lang="en-US" sz="1050">
                          <a:effectLst/>
                        </a:rPr>
                        <a:t>Joss Whedon</a:t>
                      </a:r>
                    </a:p>
                  </a:txBody>
                  <a:tcPr marL="50597" marR="50597" marT="25298" marB="25298" anchor="ctr"/>
                </a:tc>
                <a:tc>
                  <a:txBody>
                    <a:bodyPr/>
                    <a:lstStyle/>
                    <a:p>
                      <a:pPr algn="ctr" fontAlgn="ctr"/>
                      <a:r>
                        <a:rPr lang="en-US" sz="1050" dirty="0">
                          <a:effectLst/>
                        </a:rPr>
                        <a:t>1,996,261</a:t>
                      </a:r>
                    </a:p>
                  </a:txBody>
                  <a:tcPr marL="50597" marR="50597" marT="25298" marB="25298" anchor="ctr"/>
                </a:tc>
                <a:tc>
                  <a:txBody>
                    <a:bodyPr/>
                    <a:lstStyle/>
                    <a:p>
                      <a:pPr algn="ctr" fontAlgn="ctr"/>
                      <a:r>
                        <a:rPr lang="en-US" sz="1050" dirty="0">
                          <a:effectLst/>
                        </a:rPr>
                        <a:t>8,171,628</a:t>
                      </a:r>
                    </a:p>
                  </a:txBody>
                  <a:tcPr marL="50597" marR="50597" marT="25298" marB="25298" anchor="ctr"/>
                </a:tc>
                <a:tc>
                  <a:txBody>
                    <a:bodyPr/>
                    <a:lstStyle/>
                    <a:p>
                      <a:pPr algn="ctr" fontAlgn="ctr"/>
                      <a:r>
                        <a:rPr lang="en-US" sz="1050" dirty="0">
                          <a:effectLst/>
                        </a:rPr>
                        <a:t>7.97</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03728882"/>
                  </a:ext>
                </a:extLst>
              </a:tr>
              <a:tr h="213872">
                <a:tc>
                  <a:txBody>
                    <a:bodyPr/>
                    <a:lstStyle/>
                    <a:p>
                      <a:pPr algn="ctr" fontAlgn="ctr"/>
                      <a:r>
                        <a:rPr lang="en-US" sz="1050">
                          <a:effectLst/>
                        </a:rPr>
                        <a:t>Ryan Coogler</a:t>
                      </a:r>
                    </a:p>
                  </a:txBody>
                  <a:tcPr marL="50597" marR="50597" marT="25298" marB="25298" anchor="ctr"/>
                </a:tc>
                <a:tc>
                  <a:txBody>
                    <a:bodyPr/>
                    <a:lstStyle/>
                    <a:p>
                      <a:pPr algn="ctr" fontAlgn="ctr"/>
                      <a:r>
                        <a:rPr lang="en-US" sz="1050" dirty="0">
                          <a:effectLst/>
                        </a:rPr>
                        <a:t>1,966,762</a:t>
                      </a:r>
                    </a:p>
                  </a:txBody>
                  <a:tcPr marL="50597" marR="50597" marT="25298" marB="25298" anchor="ctr"/>
                </a:tc>
                <a:tc>
                  <a:txBody>
                    <a:bodyPr/>
                    <a:lstStyle/>
                    <a:p>
                      <a:pPr algn="ctr" fontAlgn="ctr"/>
                      <a:r>
                        <a:rPr lang="en-US" sz="1050" dirty="0">
                          <a:effectLst/>
                        </a:rPr>
                        <a:t>4,339,889</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7.46</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11236520"/>
                  </a:ext>
                </a:extLst>
              </a:tr>
              <a:tr h="213872">
                <a:tc>
                  <a:txBody>
                    <a:bodyPr/>
                    <a:lstStyle/>
                    <a:p>
                      <a:pPr algn="ctr" fontAlgn="ctr"/>
                      <a:r>
                        <a:rPr lang="en-US" sz="1050">
                          <a:effectLst/>
                        </a:rPr>
                        <a:t>Anthony Russo, Joe Russo</a:t>
                      </a:r>
                    </a:p>
                  </a:txBody>
                  <a:tcPr marL="50597" marR="50597" marT="25298" marB="25298" anchor="ctr"/>
                </a:tc>
                <a:tc>
                  <a:txBody>
                    <a:bodyPr/>
                    <a:lstStyle/>
                    <a:p>
                      <a:pPr algn="ctr" fontAlgn="ctr"/>
                      <a:r>
                        <a:rPr lang="en-US" sz="1050" dirty="0">
                          <a:effectLst/>
                        </a:rPr>
                        <a:t>1,863,340</a:t>
                      </a:r>
                    </a:p>
                  </a:txBody>
                  <a:tcPr marL="50597" marR="50597" marT="25298" marB="25298" anchor="ctr"/>
                </a:tc>
                <a:tc>
                  <a:txBody>
                    <a:bodyPr/>
                    <a:lstStyle/>
                    <a:p>
                      <a:pPr algn="ctr" fontAlgn="ctr"/>
                      <a:r>
                        <a:rPr lang="en-US" sz="1050" dirty="0">
                          <a:effectLst/>
                        </a:rPr>
                        <a:t>9,475,804</a:t>
                      </a:r>
                    </a:p>
                  </a:txBody>
                  <a:tcPr marL="50597" marR="50597" marT="25298" marB="25298" anchor="ctr"/>
                </a:tc>
                <a:tc>
                  <a:txBody>
                    <a:bodyPr/>
                    <a:lstStyle/>
                    <a:p>
                      <a:pPr algn="ctr" fontAlgn="ctr"/>
                      <a:r>
                        <a:rPr lang="en-US" sz="1050" dirty="0">
                          <a:effectLst/>
                        </a:rPr>
                        <a:t>7.53</a:t>
                      </a:r>
                    </a:p>
                  </a:txBody>
                  <a:tcPr marL="50597" marR="50597" marT="25298" marB="25298" anchor="ctr"/>
                </a:tc>
                <a:tc>
                  <a:txBody>
                    <a:bodyPr/>
                    <a:lstStyle/>
                    <a:p>
                      <a:pPr algn="ctr" fontAlgn="ctr"/>
                      <a:r>
                        <a:rPr lang="en-US" sz="1050" dirty="0">
                          <a:effectLst/>
                        </a:rPr>
                        <a:t>7.42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1450357659"/>
                  </a:ext>
                </a:extLst>
              </a:tr>
              <a:tr h="213872">
                <a:tc>
                  <a:txBody>
                    <a:bodyPr/>
                    <a:lstStyle/>
                    <a:p>
                      <a:pPr algn="ctr" fontAlgn="ctr"/>
                      <a:r>
                        <a:rPr lang="en-US" sz="1050" dirty="0">
                          <a:effectLst/>
                        </a:rPr>
                        <a:t>J.J. Abrams</a:t>
                      </a:r>
                    </a:p>
                  </a:txBody>
                  <a:tcPr marL="50597" marR="50597" marT="25298" marB="25298" anchor="ctr"/>
                </a:tc>
                <a:tc>
                  <a:txBody>
                    <a:bodyPr/>
                    <a:lstStyle/>
                    <a:p>
                      <a:pPr algn="ctr" fontAlgn="ctr"/>
                      <a:r>
                        <a:rPr lang="en-US" sz="1050" dirty="0">
                          <a:effectLst/>
                        </a:rPr>
                        <a:t>1,798,410</a:t>
                      </a:r>
                    </a:p>
                  </a:txBody>
                  <a:tcPr marL="50597" marR="50597" marT="25298" marB="25298" anchor="ctr"/>
                </a:tc>
                <a:tc>
                  <a:txBody>
                    <a:bodyPr/>
                    <a:lstStyle/>
                    <a:p>
                      <a:pPr algn="ctr" fontAlgn="ctr"/>
                      <a:r>
                        <a:rPr lang="en-US" sz="1050" dirty="0">
                          <a:effectLst/>
                        </a:rPr>
                        <a:t>5,588,431</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7.48</a:t>
                      </a:r>
                    </a:p>
                  </a:txBody>
                  <a:tcPr marL="50597" marR="50597" marT="25298" marB="25298" anchor="ctr"/>
                </a:tc>
                <a:tc>
                  <a:txBody>
                    <a:bodyPr/>
                    <a:lstStyle/>
                    <a:p>
                      <a:pPr algn="ctr" fontAlgn="ctr"/>
                      <a:r>
                        <a:rPr lang="en-US" sz="1050">
                          <a:effectLst/>
                        </a:rPr>
                        <a:t>5</a:t>
                      </a:r>
                    </a:p>
                  </a:txBody>
                  <a:tcPr marL="50597" marR="50597" marT="25298" marB="25298" anchor="ctr"/>
                </a:tc>
                <a:extLst>
                  <a:ext uri="{0D108BD9-81ED-4DB2-BD59-A6C34878D82A}">
                    <a16:rowId xmlns:a16="http://schemas.microsoft.com/office/drawing/2014/main" val="1204216993"/>
                  </a:ext>
                </a:extLst>
              </a:tr>
              <a:tr h="213872">
                <a:tc>
                  <a:txBody>
                    <a:bodyPr/>
                    <a:lstStyle/>
                    <a:p>
                      <a:pPr algn="ctr" fontAlgn="ctr"/>
                      <a:r>
                        <a:rPr lang="en-US" sz="1050">
                          <a:effectLst/>
                        </a:rPr>
                        <a:t>James Cameron</a:t>
                      </a:r>
                    </a:p>
                  </a:txBody>
                  <a:tcPr marL="50597" marR="50597" marT="25298" marB="25298" anchor="ctr"/>
                </a:tc>
                <a:tc>
                  <a:txBody>
                    <a:bodyPr/>
                    <a:lstStyle/>
                    <a:p>
                      <a:pPr algn="ctr" fontAlgn="ctr"/>
                      <a:r>
                        <a:rPr lang="en-US" sz="1050" dirty="0">
                          <a:effectLst/>
                        </a:rPr>
                        <a:t>1,715,897</a:t>
                      </a:r>
                    </a:p>
                  </a:txBody>
                  <a:tcPr marL="50597" marR="50597" marT="25298" marB="25298" anchor="ctr"/>
                </a:tc>
                <a:tc>
                  <a:txBody>
                    <a:bodyPr/>
                    <a:lstStyle/>
                    <a:p>
                      <a:pPr algn="ctr" fontAlgn="ctr"/>
                      <a:r>
                        <a:rPr lang="en-US" sz="1050" dirty="0">
                          <a:effectLst/>
                        </a:rPr>
                        <a:t>7,754,444</a:t>
                      </a:r>
                    </a:p>
                  </a:txBody>
                  <a:tcPr marL="50597" marR="50597" marT="25298" marB="25298" anchor="ctr"/>
                </a:tc>
                <a:tc>
                  <a:txBody>
                    <a:bodyPr/>
                    <a:lstStyle/>
                    <a:p>
                      <a:pPr algn="ctr" fontAlgn="ctr"/>
                      <a:r>
                        <a:rPr lang="en-US" sz="1050" dirty="0">
                          <a:effectLst/>
                        </a:rPr>
                        <a:t>7.94</a:t>
                      </a:r>
                    </a:p>
                  </a:txBody>
                  <a:tcPr marL="50597" marR="50597" marT="25298" marB="25298" anchor="ctr"/>
                </a:tc>
                <a:tc>
                  <a:txBody>
                    <a:bodyPr/>
                    <a:lstStyle/>
                    <a:p>
                      <a:pPr algn="ctr" fontAlgn="ctr"/>
                      <a:r>
                        <a:rPr lang="en-US" sz="1050" dirty="0">
                          <a:effectLst/>
                        </a:rPr>
                        <a:t>7.9</a:t>
                      </a:r>
                    </a:p>
                  </a:txBody>
                  <a:tcPr marL="50597" marR="50597" marT="25298" marB="25298" anchor="ctr"/>
                </a:tc>
                <a:tc>
                  <a:txBody>
                    <a:bodyPr/>
                    <a:lstStyle/>
                    <a:p>
                      <a:pPr algn="ctr" fontAlgn="ctr"/>
                      <a:r>
                        <a:rPr lang="en-US" sz="1050" dirty="0">
                          <a:effectLst/>
                        </a:rPr>
                        <a:t>7</a:t>
                      </a:r>
                    </a:p>
                  </a:txBody>
                  <a:tcPr marL="50597" marR="50597" marT="25298" marB="25298" anchor="ctr"/>
                </a:tc>
                <a:extLst>
                  <a:ext uri="{0D108BD9-81ED-4DB2-BD59-A6C34878D82A}">
                    <a16:rowId xmlns:a16="http://schemas.microsoft.com/office/drawing/2014/main" val="3586610454"/>
                  </a:ext>
                </a:extLst>
              </a:tr>
              <a:tr h="213872">
                <a:tc>
                  <a:txBody>
                    <a:bodyPr/>
                    <a:lstStyle/>
                    <a:p>
                      <a:pPr algn="ctr" fontAlgn="ctr"/>
                      <a:r>
                        <a:rPr lang="en-US" sz="1050">
                          <a:effectLst/>
                        </a:rPr>
                        <a:t>Colin Trevorrow</a:t>
                      </a:r>
                    </a:p>
                  </a:txBody>
                  <a:tcPr marL="50597" marR="50597" marT="25298" marB="25298" anchor="ctr"/>
                </a:tc>
                <a:tc>
                  <a:txBody>
                    <a:bodyPr/>
                    <a:lstStyle/>
                    <a:p>
                      <a:pPr algn="ctr" fontAlgn="ctr"/>
                      <a:r>
                        <a:rPr lang="en-US" sz="1050" dirty="0">
                          <a:effectLst/>
                        </a:rPr>
                        <a:t>1,666,789</a:t>
                      </a:r>
                    </a:p>
                  </a:txBody>
                  <a:tcPr marL="50597" marR="50597" marT="25298" marB="25298" anchor="ctr"/>
                </a:tc>
                <a:tc>
                  <a:txBody>
                    <a:bodyPr/>
                    <a:lstStyle/>
                    <a:p>
                      <a:pPr algn="ctr" fontAlgn="ctr"/>
                      <a:r>
                        <a:rPr lang="en-US" sz="1050" dirty="0">
                          <a:effectLst/>
                        </a:rPr>
                        <a:t>5,062,240</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520239549"/>
                  </a:ext>
                </a:extLst>
              </a:tr>
              <a:tr h="213872">
                <a:tc>
                  <a:txBody>
                    <a:bodyPr/>
                    <a:lstStyle/>
                    <a:p>
                      <a:pPr algn="ctr" fontAlgn="ctr"/>
                      <a:r>
                        <a:rPr lang="en-US" sz="1050" dirty="0">
                          <a:effectLst/>
                        </a:rPr>
                        <a:t>Jordan Peele</a:t>
                      </a:r>
                    </a:p>
                  </a:txBody>
                  <a:tcPr marL="50597" marR="50597" marT="25298" marB="25298" anchor="ctr"/>
                </a:tc>
                <a:tc>
                  <a:txBody>
                    <a:bodyPr/>
                    <a:lstStyle/>
                    <a:p>
                      <a:pPr algn="ctr" fontAlgn="ctr"/>
                      <a:r>
                        <a:rPr lang="en-US" sz="1050" dirty="0">
                          <a:effectLst/>
                        </a:rPr>
                        <a:t>1,632,733</a:t>
                      </a:r>
                    </a:p>
                  </a:txBody>
                  <a:tcPr marL="50597" marR="50597" marT="25298" marB="25298" anchor="ctr"/>
                </a:tc>
                <a:tc>
                  <a:txBody>
                    <a:bodyPr/>
                    <a:lstStyle/>
                    <a:p>
                      <a:pPr algn="ctr" fontAlgn="ctr"/>
                      <a:r>
                        <a:rPr lang="en-US" sz="1050" dirty="0">
                          <a:effectLst/>
                        </a:rPr>
                        <a:t>2,430,098</a:t>
                      </a:r>
                    </a:p>
                  </a:txBody>
                  <a:tcPr marL="50597" marR="50597" marT="25298" marB="25298" anchor="ctr"/>
                </a:tc>
                <a:tc>
                  <a:txBody>
                    <a:bodyPr/>
                    <a:lstStyle/>
                    <a:p>
                      <a:pPr algn="ctr" fontAlgn="ctr"/>
                      <a:r>
                        <a:rPr lang="en-US" sz="1050" dirty="0">
                          <a:effectLst/>
                        </a:rPr>
                        <a:t>7.5</a:t>
                      </a:r>
                    </a:p>
                  </a:txBody>
                  <a:tcPr marL="50597" marR="50597" marT="25298" marB="25298" anchor="ctr"/>
                </a:tc>
                <a:tc>
                  <a:txBody>
                    <a:bodyPr/>
                    <a:lstStyle/>
                    <a:p>
                      <a:pPr algn="ctr" fontAlgn="ctr"/>
                      <a:r>
                        <a:rPr lang="en-US" sz="1050" dirty="0">
                          <a:effectLst/>
                        </a:rPr>
                        <a:t>7.3</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510858733"/>
                  </a:ext>
                </a:extLst>
              </a:tr>
              <a:tr h="213872">
                <a:tc>
                  <a:txBody>
                    <a:bodyPr/>
                    <a:lstStyle/>
                    <a:p>
                      <a:pPr algn="ctr" fontAlgn="ctr"/>
                      <a:r>
                        <a:rPr lang="en-US" sz="1050">
                          <a:effectLst/>
                        </a:rPr>
                        <a:t>Andy Muschietti</a:t>
                      </a:r>
                    </a:p>
                  </a:txBody>
                  <a:tcPr marL="50597" marR="50597" marT="25298" marB="25298" anchor="ctr"/>
                </a:tc>
                <a:tc>
                  <a:txBody>
                    <a:bodyPr/>
                    <a:lstStyle/>
                    <a:p>
                      <a:pPr algn="ctr" fontAlgn="ctr"/>
                      <a:r>
                        <a:rPr lang="en-US" sz="1050" dirty="0">
                          <a:effectLst/>
                        </a:rPr>
                        <a:t>1,605,123</a:t>
                      </a:r>
                    </a:p>
                  </a:txBody>
                  <a:tcPr marL="50597" marR="50597" marT="25298" marB="25298" anchor="ctr"/>
                </a:tc>
                <a:tc>
                  <a:txBody>
                    <a:bodyPr/>
                    <a:lstStyle/>
                    <a:p>
                      <a:pPr algn="ctr" fontAlgn="ctr"/>
                      <a:r>
                        <a:rPr lang="en-US" sz="1050" dirty="0">
                          <a:effectLst/>
                        </a:rPr>
                        <a:t>3,937,348</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6.77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1263919927"/>
                  </a:ext>
                </a:extLst>
              </a:tr>
              <a:tr h="213872">
                <a:tc>
                  <a:txBody>
                    <a:bodyPr/>
                    <a:lstStyle/>
                    <a:p>
                      <a:pPr algn="ctr" fontAlgn="ctr"/>
                      <a:r>
                        <a:rPr lang="en-US" sz="1050">
                          <a:effectLst/>
                        </a:rPr>
                        <a:t>Patty Jenkins</a:t>
                      </a:r>
                    </a:p>
                  </a:txBody>
                  <a:tcPr marL="50597" marR="50597" marT="25298" marB="25298" anchor="ctr"/>
                </a:tc>
                <a:tc>
                  <a:txBody>
                    <a:bodyPr/>
                    <a:lstStyle/>
                    <a:p>
                      <a:pPr algn="ctr" fontAlgn="ctr"/>
                      <a:r>
                        <a:rPr lang="en-US" sz="1050" dirty="0">
                          <a:effectLst/>
                        </a:rPr>
                        <a:t>1,450,163</a:t>
                      </a:r>
                    </a:p>
                  </a:txBody>
                  <a:tcPr marL="50597" marR="50597" marT="25298" marB="25298" anchor="ctr"/>
                </a:tc>
                <a:tc>
                  <a:txBody>
                    <a:bodyPr/>
                    <a:lstStyle/>
                    <a:p>
                      <a:pPr algn="ctr" fontAlgn="ctr"/>
                      <a:r>
                        <a:rPr lang="en-US" sz="1050" dirty="0">
                          <a:effectLst/>
                        </a:rPr>
                        <a:t>3,616,581</a:t>
                      </a:r>
                    </a:p>
                  </a:txBody>
                  <a:tcPr marL="50597" marR="50597" marT="25298" marB="25298" anchor="ctr"/>
                </a:tc>
                <a:tc>
                  <a:txBody>
                    <a:bodyPr/>
                    <a:lstStyle/>
                    <a:p>
                      <a:pPr algn="ctr" fontAlgn="ctr"/>
                      <a:r>
                        <a:rPr lang="en-US" sz="1050" dirty="0">
                          <a:effectLst/>
                        </a:rPr>
                        <a:t>7.55</a:t>
                      </a:r>
                    </a:p>
                  </a:txBody>
                  <a:tcPr marL="50597" marR="50597" marT="25298" marB="25298" anchor="ctr"/>
                </a:tc>
                <a:tc>
                  <a:txBody>
                    <a:bodyPr/>
                    <a:lstStyle/>
                    <a:p>
                      <a:pPr algn="ctr" fontAlgn="ctr"/>
                      <a:r>
                        <a:rPr lang="en-US" sz="1050" dirty="0">
                          <a:effectLst/>
                        </a:rPr>
                        <a:t>7.35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45085546"/>
                  </a:ext>
                </a:extLst>
              </a:tr>
              <a:tr h="213872">
                <a:tc>
                  <a:txBody>
                    <a:bodyPr/>
                    <a:lstStyle/>
                    <a:p>
                      <a:pPr algn="ctr" fontAlgn="ctr"/>
                      <a:r>
                        <a:rPr lang="en-US" sz="1050">
                          <a:effectLst/>
                        </a:rPr>
                        <a:t>Joel Zwick</a:t>
                      </a:r>
                    </a:p>
                  </a:txBody>
                  <a:tcPr marL="50597" marR="50597" marT="25298" marB="25298" anchor="ctr"/>
                </a:tc>
                <a:tc>
                  <a:txBody>
                    <a:bodyPr/>
                    <a:lstStyle/>
                    <a:p>
                      <a:pPr algn="ctr" fontAlgn="ctr"/>
                      <a:r>
                        <a:rPr lang="en-US" sz="1050" dirty="0">
                          <a:effectLst/>
                        </a:rPr>
                        <a:t>1,292,773</a:t>
                      </a:r>
                    </a:p>
                  </a:txBody>
                  <a:tcPr marL="50597" marR="50597" marT="25298" marB="25298" anchor="ctr"/>
                </a:tc>
                <a:tc>
                  <a:txBody>
                    <a:bodyPr/>
                    <a:lstStyle/>
                    <a:p>
                      <a:pPr algn="ctr" fontAlgn="ctr"/>
                      <a:r>
                        <a:rPr lang="en-US" sz="1050" dirty="0">
                          <a:effectLst/>
                        </a:rPr>
                        <a:t>1,931,477</a:t>
                      </a:r>
                    </a:p>
                  </a:txBody>
                  <a:tcPr marL="50597" marR="50597" marT="25298" marB="25298" anchor="ctr"/>
                </a:tc>
                <a:tc>
                  <a:txBody>
                    <a:bodyPr/>
                    <a:lstStyle/>
                    <a:p>
                      <a:pPr algn="ctr" fontAlgn="ctr"/>
                      <a:r>
                        <a:rPr lang="en-US" sz="1050" dirty="0">
                          <a:effectLst/>
                        </a:rPr>
                        <a:t>5.55</a:t>
                      </a:r>
                    </a:p>
                  </a:txBody>
                  <a:tcPr marL="50597" marR="50597" marT="25298" marB="25298" anchor="ctr"/>
                </a:tc>
                <a:tc>
                  <a:txBody>
                    <a:bodyPr/>
                    <a:lstStyle/>
                    <a:p>
                      <a:pPr algn="ctr" fontAlgn="ctr"/>
                      <a:r>
                        <a:rPr lang="en-US" sz="1050" dirty="0">
                          <a:effectLst/>
                        </a:rPr>
                        <a:t>5.4</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1396774421"/>
                  </a:ext>
                </a:extLst>
              </a:tr>
              <a:tr h="213872">
                <a:tc>
                  <a:txBody>
                    <a:bodyPr/>
                    <a:lstStyle/>
                    <a:p>
                      <a:pPr algn="ctr" fontAlgn="ctr"/>
                      <a:r>
                        <a:rPr lang="en-US" sz="1050" dirty="0">
                          <a:effectLst/>
                        </a:rPr>
                        <a:t>Gareth Edwards</a:t>
                      </a:r>
                    </a:p>
                  </a:txBody>
                  <a:tcPr marL="50597" marR="50597" marT="25298" marB="25298" anchor="ctr"/>
                </a:tc>
                <a:tc>
                  <a:txBody>
                    <a:bodyPr/>
                    <a:lstStyle/>
                    <a:p>
                      <a:pPr algn="ctr" fontAlgn="ctr"/>
                      <a:r>
                        <a:rPr lang="en-US" sz="1050" dirty="0">
                          <a:effectLst/>
                        </a:rPr>
                        <a:t>1,241,969</a:t>
                      </a:r>
                    </a:p>
                  </a:txBody>
                  <a:tcPr marL="50597" marR="50597" marT="25298" marB="25298" anchor="ctr"/>
                </a:tc>
                <a:tc>
                  <a:txBody>
                    <a:bodyPr/>
                    <a:lstStyle/>
                    <a:p>
                      <a:pPr algn="ctr" fontAlgn="ctr"/>
                      <a:r>
                        <a:rPr lang="en-US" sz="1050" dirty="0">
                          <a:effectLst/>
                        </a:rPr>
                        <a:t>4,082,588</a:t>
                      </a:r>
                    </a:p>
                  </a:txBody>
                  <a:tcPr marL="50597" marR="50597" marT="25298" marB="25298" anchor="ctr"/>
                </a:tc>
                <a:tc>
                  <a:txBody>
                    <a:bodyPr/>
                    <a:lstStyle/>
                    <a:p>
                      <a:pPr algn="ctr" fontAlgn="ctr"/>
                      <a:r>
                        <a:rPr lang="en-US" sz="1050" dirty="0">
                          <a:effectLst/>
                        </a:rPr>
                        <a:t>7.03</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350767469"/>
                  </a:ext>
                </a:extLst>
              </a:tr>
              <a:tr h="213872">
                <a:tc>
                  <a:txBody>
                    <a:bodyPr/>
                    <a:lstStyle/>
                    <a:p>
                      <a:pPr algn="ctr" fontAlgn="ctr"/>
                      <a:r>
                        <a:rPr lang="en-US" sz="1050">
                          <a:effectLst/>
                        </a:rPr>
                        <a:t>Phil Lord, Christopher Miller</a:t>
                      </a:r>
                    </a:p>
                  </a:txBody>
                  <a:tcPr marL="50597" marR="50597" marT="25298" marB="25298" anchor="ctr"/>
                </a:tc>
                <a:tc>
                  <a:txBody>
                    <a:bodyPr/>
                    <a:lstStyle/>
                    <a:p>
                      <a:pPr algn="ctr" fontAlgn="ctr"/>
                      <a:r>
                        <a:rPr lang="en-US" sz="1050" dirty="0">
                          <a:effectLst/>
                        </a:rPr>
                        <a:t>1,151,995</a:t>
                      </a:r>
                    </a:p>
                  </a:txBody>
                  <a:tcPr marL="50597" marR="50597" marT="25298" marB="25298" anchor="ctr"/>
                </a:tc>
                <a:tc>
                  <a:txBody>
                    <a:bodyPr/>
                    <a:lstStyle/>
                    <a:p>
                      <a:pPr algn="ctr" fontAlgn="ctr"/>
                      <a:r>
                        <a:rPr lang="en-US" sz="1050" dirty="0">
                          <a:effectLst/>
                        </a:rPr>
                        <a:t>2,479,965</a:t>
                      </a:r>
                    </a:p>
                  </a:txBody>
                  <a:tcPr marL="50597" marR="50597" marT="25298" marB="25298" anchor="ctr"/>
                </a:tc>
                <a:tc>
                  <a:txBody>
                    <a:bodyPr/>
                    <a:lstStyle/>
                    <a:p>
                      <a:pPr algn="ctr" fontAlgn="ctr"/>
                      <a:r>
                        <a:rPr lang="en-US" sz="1050" dirty="0">
                          <a:effectLst/>
                        </a:rPr>
                        <a:t>7.38</a:t>
                      </a:r>
                    </a:p>
                  </a:txBody>
                  <a:tcPr marL="50597" marR="50597" marT="25298" marB="25298" anchor="ctr"/>
                </a:tc>
                <a:tc>
                  <a:txBody>
                    <a:bodyPr/>
                    <a:lstStyle/>
                    <a:p>
                      <a:pPr algn="ctr" fontAlgn="ctr"/>
                      <a:r>
                        <a:rPr lang="en-US" sz="1050" dirty="0">
                          <a:effectLst/>
                        </a:rPr>
                        <a:t>7.23</a:t>
                      </a:r>
                    </a:p>
                  </a:txBody>
                  <a:tcPr marL="50597" marR="50597" marT="25298" marB="25298" anchor="ctr"/>
                </a:tc>
                <a:tc>
                  <a:txBody>
                    <a:bodyPr/>
                    <a:lstStyle/>
                    <a:p>
                      <a:pPr algn="ctr" fontAlgn="ctr"/>
                      <a:r>
                        <a:rPr lang="en-US" sz="1050" dirty="0">
                          <a:effectLst/>
                        </a:rPr>
                        <a:t>4</a:t>
                      </a:r>
                    </a:p>
                  </a:txBody>
                  <a:tcPr marL="50597" marR="50597" marT="25298" marB="25298" anchor="ctr"/>
                </a:tc>
                <a:extLst>
                  <a:ext uri="{0D108BD9-81ED-4DB2-BD59-A6C34878D82A}">
                    <a16:rowId xmlns:a16="http://schemas.microsoft.com/office/drawing/2014/main" val="993642087"/>
                  </a:ext>
                </a:extLst>
              </a:tr>
            </a:tbl>
          </a:graphicData>
        </a:graphic>
      </p:graphicFrame>
      <p:graphicFrame>
        <p:nvGraphicFramePr>
          <p:cNvPr id="6" name="Table 5">
            <a:extLst>
              <a:ext uri="{FF2B5EF4-FFF2-40B4-BE49-F238E27FC236}">
                <a16:creationId xmlns:a16="http://schemas.microsoft.com/office/drawing/2014/main" id="{86959B2D-4569-40C6-AD6D-C03245B75E19}"/>
              </a:ext>
            </a:extLst>
          </p:cNvPr>
          <p:cNvGraphicFramePr>
            <a:graphicFrameLocks noGrp="1"/>
          </p:cNvGraphicFramePr>
          <p:nvPr>
            <p:extLst>
              <p:ext uri="{D42A27DB-BD31-4B8C-83A1-F6EECF244321}">
                <p14:modId xmlns:p14="http://schemas.microsoft.com/office/powerpoint/2010/main" val="142760961"/>
              </p:ext>
            </p:extLst>
          </p:nvPr>
        </p:nvGraphicFramePr>
        <p:xfrm>
          <a:off x="3041954" y="1975347"/>
          <a:ext cx="5577840" cy="3661163"/>
        </p:xfrm>
        <a:graphic>
          <a:graphicData uri="http://schemas.openxmlformats.org/drawingml/2006/table">
            <a:tbl>
              <a:tblPr firstRow="1">
                <a:tableStyleId>{69C7853C-536D-4A76-A0AE-DD22124D55A5}</a:tableStyleId>
              </a:tblPr>
              <a:tblGrid>
                <a:gridCol w="1828800">
                  <a:extLst>
                    <a:ext uri="{9D8B030D-6E8A-4147-A177-3AD203B41FA5}">
                      <a16:colId xmlns:a16="http://schemas.microsoft.com/office/drawing/2014/main" val="3890976708"/>
                    </a:ext>
                  </a:extLst>
                </a:gridCol>
                <a:gridCol w="731520">
                  <a:extLst>
                    <a:ext uri="{9D8B030D-6E8A-4147-A177-3AD203B41FA5}">
                      <a16:colId xmlns:a16="http://schemas.microsoft.com/office/drawing/2014/main" val="3756743595"/>
                    </a:ext>
                  </a:extLst>
                </a:gridCol>
                <a:gridCol w="822960">
                  <a:extLst>
                    <a:ext uri="{9D8B030D-6E8A-4147-A177-3AD203B41FA5}">
                      <a16:colId xmlns:a16="http://schemas.microsoft.com/office/drawing/2014/main" val="3357601475"/>
                    </a:ext>
                  </a:extLst>
                </a:gridCol>
                <a:gridCol w="640080">
                  <a:extLst>
                    <a:ext uri="{9D8B030D-6E8A-4147-A177-3AD203B41FA5}">
                      <a16:colId xmlns:a16="http://schemas.microsoft.com/office/drawing/2014/main" val="2608709931"/>
                    </a:ext>
                  </a:extLst>
                </a:gridCol>
                <a:gridCol w="640080">
                  <a:extLst>
                    <a:ext uri="{9D8B030D-6E8A-4147-A177-3AD203B41FA5}">
                      <a16:colId xmlns:a16="http://schemas.microsoft.com/office/drawing/2014/main" val="102649235"/>
                    </a:ext>
                  </a:extLst>
                </a:gridCol>
                <a:gridCol w="914400">
                  <a:extLst>
                    <a:ext uri="{9D8B030D-6E8A-4147-A177-3AD203B41FA5}">
                      <a16:colId xmlns:a16="http://schemas.microsoft.com/office/drawing/2014/main" val="903862372"/>
                    </a:ext>
                  </a:extLst>
                </a:gridCol>
              </a:tblGrid>
              <a:tr h="389003">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1868906657"/>
                  </a:ext>
                </a:extLst>
              </a:tr>
              <a:tr h="218144">
                <a:tc>
                  <a:txBody>
                    <a:bodyPr/>
                    <a:lstStyle/>
                    <a:p>
                      <a:pPr algn="ctr" fontAlgn="ctr"/>
                      <a:r>
                        <a:rPr lang="en-US" sz="1050" dirty="0">
                          <a:effectLst/>
                        </a:rPr>
                        <a:t>Kyle </a:t>
                      </a:r>
                      <a:r>
                        <a:rPr lang="en-US" sz="1050" dirty="0" err="1">
                          <a:effectLst/>
                        </a:rPr>
                        <a:t>Balda</a:t>
                      </a:r>
                      <a:r>
                        <a:rPr lang="en-US" sz="1050" dirty="0">
                          <a:effectLst/>
                        </a:rPr>
                        <a:t>, Pierre Coffin</a:t>
                      </a:r>
                    </a:p>
                  </a:txBody>
                  <a:tcPr marL="52426" marR="52426" marT="26213" marB="26213" anchor="ctr"/>
                </a:tc>
                <a:tc>
                  <a:txBody>
                    <a:bodyPr/>
                    <a:lstStyle/>
                    <a:p>
                      <a:pPr algn="ctr" fontAlgn="ctr"/>
                      <a:r>
                        <a:rPr lang="en-US" sz="1050" dirty="0">
                          <a:effectLst/>
                        </a:rPr>
                        <a:t>2,233,350</a:t>
                      </a:r>
                    </a:p>
                  </a:txBody>
                  <a:tcPr marL="52426" marR="52426" marT="26213" marB="26213" anchor="ctr"/>
                </a:tc>
                <a:tc>
                  <a:txBody>
                    <a:bodyPr/>
                    <a:lstStyle/>
                    <a:p>
                      <a:pPr algn="ctr" fontAlgn="ctr"/>
                      <a:r>
                        <a:rPr lang="en-US" sz="1050" dirty="0">
                          <a:effectLst/>
                        </a:rPr>
                        <a:t>10,200,990</a:t>
                      </a:r>
                    </a:p>
                  </a:txBody>
                  <a:tcPr marL="52426" marR="52426" marT="26213" marB="26213" anchor="ctr"/>
                </a:tc>
                <a:tc>
                  <a:txBody>
                    <a:bodyPr/>
                    <a:lstStyle/>
                    <a:p>
                      <a:pPr algn="ctr" fontAlgn="ctr"/>
                      <a:r>
                        <a:rPr lang="en-US" sz="1050" dirty="0">
                          <a:effectLst/>
                        </a:rPr>
                        <a:t>6.25</a:t>
                      </a:r>
                    </a:p>
                  </a:txBody>
                  <a:tcPr marL="52426" marR="52426" marT="26213" marB="26213" anchor="ctr"/>
                </a:tc>
                <a:tc>
                  <a:txBody>
                    <a:bodyPr/>
                    <a:lstStyle/>
                    <a:p>
                      <a:pPr algn="ctr" fontAlgn="ctr"/>
                      <a:r>
                        <a:rPr lang="en-US" sz="1050" dirty="0">
                          <a:effectLst/>
                        </a:rPr>
                        <a:t>6.35</a:t>
                      </a:r>
                    </a:p>
                  </a:txBody>
                  <a:tcPr marL="52426" marR="52426" marT="26213" marB="26213" anchor="ctr"/>
                </a:tc>
                <a:tc>
                  <a:txBody>
                    <a:bodyPr/>
                    <a:lstStyle/>
                    <a:p>
                      <a:pPr algn="ctr" fontAlgn="ctr"/>
                      <a:r>
                        <a:rPr lang="en-US" sz="1050" dirty="0">
                          <a:effectLst/>
                        </a:rPr>
                        <a:t>2</a:t>
                      </a:r>
                    </a:p>
                  </a:txBody>
                  <a:tcPr marL="52426" marR="52426" marT="26213" marB="26213" anchor="ctr"/>
                </a:tc>
                <a:extLst>
                  <a:ext uri="{0D108BD9-81ED-4DB2-BD59-A6C34878D82A}">
                    <a16:rowId xmlns:a16="http://schemas.microsoft.com/office/drawing/2014/main" val="1780361257"/>
                  </a:ext>
                </a:extLst>
              </a:tr>
              <a:tr h="218144">
                <a:tc>
                  <a:txBody>
                    <a:bodyPr/>
                    <a:lstStyle/>
                    <a:p>
                      <a:pPr algn="ctr" fontAlgn="ctr"/>
                      <a:r>
                        <a:rPr lang="en-US" sz="1050">
                          <a:effectLst/>
                        </a:rPr>
                        <a:t>Anthony Russo, Joe Russo</a:t>
                      </a:r>
                    </a:p>
                  </a:txBody>
                  <a:tcPr marL="52426" marR="52426" marT="26213" marB="26213" anchor="ctr"/>
                </a:tc>
                <a:tc>
                  <a:txBody>
                    <a:bodyPr/>
                    <a:lstStyle/>
                    <a:p>
                      <a:pPr algn="ctr" fontAlgn="ctr"/>
                      <a:r>
                        <a:rPr lang="en-US" sz="1050" dirty="0">
                          <a:effectLst/>
                        </a:rPr>
                        <a:t>1,863,340</a:t>
                      </a:r>
                    </a:p>
                  </a:txBody>
                  <a:tcPr marL="52426" marR="52426" marT="26213" marB="26213" anchor="ctr"/>
                </a:tc>
                <a:tc>
                  <a:txBody>
                    <a:bodyPr/>
                    <a:lstStyle/>
                    <a:p>
                      <a:pPr algn="ctr" fontAlgn="ctr"/>
                      <a:r>
                        <a:rPr lang="en-US" sz="1050" dirty="0">
                          <a:effectLst/>
                        </a:rPr>
                        <a:t>9,475,804</a:t>
                      </a:r>
                    </a:p>
                  </a:txBody>
                  <a:tcPr marL="52426" marR="52426" marT="26213" marB="26213" anchor="ctr"/>
                </a:tc>
                <a:tc>
                  <a:txBody>
                    <a:bodyPr/>
                    <a:lstStyle/>
                    <a:p>
                      <a:pPr algn="ctr" fontAlgn="ctr"/>
                      <a:r>
                        <a:rPr lang="en-US" sz="1050" dirty="0">
                          <a:effectLst/>
                        </a:rPr>
                        <a:t>7.53</a:t>
                      </a:r>
                    </a:p>
                  </a:txBody>
                  <a:tcPr marL="52426" marR="52426" marT="26213" marB="26213" anchor="ctr"/>
                </a:tc>
                <a:tc>
                  <a:txBody>
                    <a:bodyPr/>
                    <a:lstStyle/>
                    <a:p>
                      <a:pPr algn="ctr" fontAlgn="ctr"/>
                      <a:r>
                        <a:rPr lang="en-US" sz="1050" dirty="0">
                          <a:effectLst/>
                        </a:rPr>
                        <a:t>7.42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3112398025"/>
                  </a:ext>
                </a:extLst>
              </a:tr>
              <a:tr h="218144">
                <a:tc>
                  <a:txBody>
                    <a:bodyPr/>
                    <a:lstStyle/>
                    <a:p>
                      <a:pPr algn="ctr" fontAlgn="ctr"/>
                      <a:r>
                        <a:rPr lang="en-US" sz="1050">
                          <a:effectLst/>
                        </a:rPr>
                        <a:t>Joss Whedon</a:t>
                      </a:r>
                    </a:p>
                  </a:txBody>
                  <a:tcPr marL="52426" marR="52426" marT="26213" marB="26213" anchor="ctr"/>
                </a:tc>
                <a:tc>
                  <a:txBody>
                    <a:bodyPr/>
                    <a:lstStyle/>
                    <a:p>
                      <a:pPr algn="ctr" fontAlgn="ctr"/>
                      <a:r>
                        <a:rPr lang="en-US" sz="1050" dirty="0">
                          <a:effectLst/>
                        </a:rPr>
                        <a:t>1,996,261</a:t>
                      </a:r>
                    </a:p>
                  </a:txBody>
                  <a:tcPr marL="52426" marR="52426" marT="26213" marB="26213" anchor="ctr"/>
                </a:tc>
                <a:tc>
                  <a:txBody>
                    <a:bodyPr/>
                    <a:lstStyle/>
                    <a:p>
                      <a:pPr algn="ctr" fontAlgn="ctr"/>
                      <a:r>
                        <a:rPr lang="en-US" sz="1050" dirty="0">
                          <a:effectLst/>
                        </a:rPr>
                        <a:t>8,171,628</a:t>
                      </a:r>
                    </a:p>
                  </a:txBody>
                  <a:tcPr marL="52426" marR="52426" marT="26213" marB="26213" anchor="ctr"/>
                </a:tc>
                <a:tc>
                  <a:txBody>
                    <a:bodyPr/>
                    <a:lstStyle/>
                    <a:p>
                      <a:pPr algn="ctr" fontAlgn="ctr"/>
                      <a:r>
                        <a:rPr lang="en-US" sz="1050" dirty="0">
                          <a:effectLst/>
                        </a:rPr>
                        <a:t>7.97</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1224961434"/>
                  </a:ext>
                </a:extLst>
              </a:tr>
              <a:tr h="218144">
                <a:tc>
                  <a:txBody>
                    <a:bodyPr/>
                    <a:lstStyle/>
                    <a:p>
                      <a:pPr algn="ctr" fontAlgn="ctr"/>
                      <a:r>
                        <a:rPr lang="en-US" sz="1050">
                          <a:effectLst/>
                        </a:rPr>
                        <a:t>James Cameron</a:t>
                      </a:r>
                    </a:p>
                  </a:txBody>
                  <a:tcPr marL="52426" marR="52426" marT="26213" marB="26213" anchor="ctr"/>
                </a:tc>
                <a:tc>
                  <a:txBody>
                    <a:bodyPr/>
                    <a:lstStyle/>
                    <a:p>
                      <a:pPr algn="ctr" fontAlgn="ctr"/>
                      <a:r>
                        <a:rPr lang="en-US" sz="1050" dirty="0">
                          <a:effectLst/>
                        </a:rPr>
                        <a:t>1,715,897</a:t>
                      </a:r>
                    </a:p>
                  </a:txBody>
                  <a:tcPr marL="52426" marR="52426" marT="26213" marB="26213" anchor="ctr"/>
                </a:tc>
                <a:tc>
                  <a:txBody>
                    <a:bodyPr/>
                    <a:lstStyle/>
                    <a:p>
                      <a:pPr algn="ctr" fontAlgn="ctr"/>
                      <a:r>
                        <a:rPr lang="en-US" sz="1050" dirty="0">
                          <a:effectLst/>
                        </a:rPr>
                        <a:t>7,754,444</a:t>
                      </a:r>
                    </a:p>
                  </a:txBody>
                  <a:tcPr marL="52426" marR="52426" marT="26213" marB="26213" anchor="ctr"/>
                </a:tc>
                <a:tc>
                  <a:txBody>
                    <a:bodyPr/>
                    <a:lstStyle/>
                    <a:p>
                      <a:pPr algn="ctr" fontAlgn="ctr"/>
                      <a:r>
                        <a:rPr lang="en-US" sz="1050" dirty="0">
                          <a:effectLst/>
                        </a:rPr>
                        <a:t>7.94</a:t>
                      </a:r>
                    </a:p>
                  </a:txBody>
                  <a:tcPr marL="52426" marR="52426" marT="26213" marB="26213" anchor="ctr"/>
                </a:tc>
                <a:tc>
                  <a:txBody>
                    <a:bodyPr/>
                    <a:lstStyle/>
                    <a:p>
                      <a:pPr algn="ctr" fontAlgn="ctr"/>
                      <a:r>
                        <a:rPr lang="en-US" sz="1050" dirty="0">
                          <a:effectLst/>
                        </a:rPr>
                        <a:t>7.9</a:t>
                      </a:r>
                    </a:p>
                  </a:txBody>
                  <a:tcPr marL="52426" marR="52426" marT="26213" marB="26213" anchor="ctr"/>
                </a:tc>
                <a:tc>
                  <a:txBody>
                    <a:bodyPr/>
                    <a:lstStyle/>
                    <a:p>
                      <a:pPr algn="ctr" fontAlgn="ctr"/>
                      <a:r>
                        <a:rPr lang="en-US" sz="1050">
                          <a:effectLst/>
                        </a:rPr>
                        <a:t>7</a:t>
                      </a:r>
                    </a:p>
                  </a:txBody>
                  <a:tcPr marL="52426" marR="52426" marT="26213" marB="26213" anchor="ctr"/>
                </a:tc>
                <a:extLst>
                  <a:ext uri="{0D108BD9-81ED-4DB2-BD59-A6C34878D82A}">
                    <a16:rowId xmlns:a16="http://schemas.microsoft.com/office/drawing/2014/main" val="2268360713"/>
                  </a:ext>
                </a:extLst>
              </a:tr>
              <a:tr h="218144">
                <a:tc>
                  <a:txBody>
                    <a:bodyPr/>
                    <a:lstStyle/>
                    <a:p>
                      <a:pPr algn="ctr" fontAlgn="ctr"/>
                      <a:r>
                        <a:rPr lang="en-US" sz="1050">
                          <a:effectLst/>
                        </a:rPr>
                        <a:t>Pierre Coffin, Chris Renaud</a:t>
                      </a:r>
                    </a:p>
                  </a:txBody>
                  <a:tcPr marL="52426" marR="52426" marT="26213" marB="26213" anchor="ctr"/>
                </a:tc>
                <a:tc>
                  <a:txBody>
                    <a:bodyPr/>
                    <a:lstStyle/>
                    <a:p>
                      <a:pPr algn="ctr" fontAlgn="ctr"/>
                      <a:r>
                        <a:rPr lang="en-US" sz="1050" dirty="0">
                          <a:effectLst/>
                        </a:rPr>
                        <a:t>2,372,897</a:t>
                      </a:r>
                    </a:p>
                  </a:txBody>
                  <a:tcPr marL="52426" marR="52426" marT="26213" marB="26213" anchor="ctr"/>
                </a:tc>
                <a:tc>
                  <a:txBody>
                    <a:bodyPr/>
                    <a:lstStyle/>
                    <a:p>
                      <a:pPr algn="ctr" fontAlgn="ctr"/>
                      <a:r>
                        <a:rPr lang="en-US" sz="1050" dirty="0">
                          <a:effectLst/>
                        </a:rPr>
                        <a:t>6,844,400</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1930808691"/>
                  </a:ext>
                </a:extLst>
              </a:tr>
              <a:tr h="218144">
                <a:tc>
                  <a:txBody>
                    <a:bodyPr/>
                    <a:lstStyle/>
                    <a:p>
                      <a:pPr algn="ctr" fontAlgn="ctr"/>
                      <a:r>
                        <a:rPr lang="en-US" sz="1050">
                          <a:effectLst/>
                        </a:rPr>
                        <a:t>David Yates</a:t>
                      </a:r>
                    </a:p>
                  </a:txBody>
                  <a:tcPr marL="52426" marR="52426" marT="26213" marB="26213" anchor="ctr"/>
                </a:tc>
                <a:tc>
                  <a:txBody>
                    <a:bodyPr/>
                    <a:lstStyle/>
                    <a:p>
                      <a:pPr algn="ctr" fontAlgn="ctr"/>
                      <a:r>
                        <a:rPr lang="en-US" sz="1050" dirty="0">
                          <a:effectLst/>
                        </a:rPr>
                        <a:t>685,507.8</a:t>
                      </a:r>
                    </a:p>
                  </a:txBody>
                  <a:tcPr marL="52426" marR="52426" marT="26213" marB="26213" anchor="ctr"/>
                </a:tc>
                <a:tc>
                  <a:txBody>
                    <a:bodyPr/>
                    <a:lstStyle/>
                    <a:p>
                      <a:pPr algn="ctr" fontAlgn="ctr"/>
                      <a:r>
                        <a:rPr lang="en-US" sz="1050" dirty="0">
                          <a:effectLst/>
                        </a:rPr>
                        <a:t>6,590,555</a:t>
                      </a:r>
                    </a:p>
                  </a:txBody>
                  <a:tcPr marL="52426" marR="52426" marT="26213" marB="26213" anchor="ctr"/>
                </a:tc>
                <a:tc>
                  <a:txBody>
                    <a:bodyPr/>
                    <a:lstStyle/>
                    <a:p>
                      <a:pPr algn="ctr" fontAlgn="ctr"/>
                      <a:r>
                        <a:rPr lang="en-US" sz="1050" dirty="0">
                          <a:effectLst/>
                        </a:rPr>
                        <a:t>7.28</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4257381"/>
                  </a:ext>
                </a:extLst>
              </a:tr>
              <a:tr h="218144">
                <a:tc>
                  <a:txBody>
                    <a:bodyPr/>
                    <a:lstStyle/>
                    <a:p>
                      <a:pPr algn="ctr" fontAlgn="ctr"/>
                      <a:r>
                        <a:rPr lang="en-US" sz="1050">
                          <a:effectLst/>
                        </a:rPr>
                        <a:t>J.J. Abrams</a:t>
                      </a:r>
                    </a:p>
                  </a:txBody>
                  <a:tcPr marL="52426" marR="52426" marT="26213" marB="26213" anchor="ctr"/>
                </a:tc>
                <a:tc>
                  <a:txBody>
                    <a:bodyPr/>
                    <a:lstStyle/>
                    <a:p>
                      <a:pPr algn="ctr" fontAlgn="ctr"/>
                      <a:r>
                        <a:rPr lang="en-US" sz="1050" dirty="0">
                          <a:effectLst/>
                        </a:rPr>
                        <a:t>1,798,410</a:t>
                      </a:r>
                    </a:p>
                  </a:txBody>
                  <a:tcPr marL="52426" marR="52426" marT="26213" marB="26213" anchor="ctr"/>
                </a:tc>
                <a:tc>
                  <a:txBody>
                    <a:bodyPr/>
                    <a:lstStyle/>
                    <a:p>
                      <a:pPr algn="ctr" fontAlgn="ctr"/>
                      <a:r>
                        <a:rPr lang="en-US" sz="1050" dirty="0">
                          <a:effectLst/>
                        </a:rPr>
                        <a:t>5,588,431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7.48</a:t>
                      </a:r>
                    </a:p>
                  </a:txBody>
                  <a:tcPr marL="52426" marR="52426" marT="26213" marB="26213" anchor="ctr"/>
                </a:tc>
                <a:tc>
                  <a:txBody>
                    <a:bodyPr/>
                    <a:lstStyle/>
                    <a:p>
                      <a:pPr algn="ctr" fontAlgn="ctr"/>
                      <a:r>
                        <a:rPr lang="en-US" sz="1050">
                          <a:effectLst/>
                        </a:rPr>
                        <a:t>5</a:t>
                      </a:r>
                    </a:p>
                  </a:txBody>
                  <a:tcPr marL="52426" marR="52426" marT="26213" marB="26213" anchor="ctr"/>
                </a:tc>
                <a:extLst>
                  <a:ext uri="{0D108BD9-81ED-4DB2-BD59-A6C34878D82A}">
                    <a16:rowId xmlns:a16="http://schemas.microsoft.com/office/drawing/2014/main" val="2731952667"/>
                  </a:ext>
                </a:extLst>
              </a:tr>
              <a:tr h="218144">
                <a:tc>
                  <a:txBody>
                    <a:bodyPr/>
                    <a:lstStyle/>
                    <a:p>
                      <a:pPr algn="ctr" fontAlgn="ctr"/>
                      <a:r>
                        <a:rPr lang="en-US" sz="1050">
                          <a:effectLst/>
                        </a:rPr>
                        <a:t>Peter Jackson</a:t>
                      </a:r>
                    </a:p>
                  </a:txBody>
                  <a:tcPr marL="52426" marR="52426" marT="26213" marB="26213" anchor="ctr"/>
                </a:tc>
                <a:tc>
                  <a:txBody>
                    <a:bodyPr/>
                    <a:lstStyle/>
                    <a:p>
                      <a:pPr algn="ctr" fontAlgn="ctr"/>
                      <a:r>
                        <a:rPr lang="en-US" sz="1050" dirty="0">
                          <a:effectLst/>
                        </a:rPr>
                        <a:t>890,628.3</a:t>
                      </a:r>
                    </a:p>
                  </a:txBody>
                  <a:tcPr marL="52426" marR="52426" marT="26213" marB="26213" anchor="ctr"/>
                </a:tc>
                <a:tc>
                  <a:txBody>
                    <a:bodyPr/>
                    <a:lstStyle/>
                    <a:p>
                      <a:pPr algn="ctr" fontAlgn="ctr"/>
                      <a:r>
                        <a:rPr lang="en-US" sz="1050" dirty="0">
                          <a:effectLst/>
                        </a:rPr>
                        <a:t>5,284,648</a:t>
                      </a:r>
                    </a:p>
                  </a:txBody>
                  <a:tcPr marL="52426" marR="52426" marT="26213" marB="26213" anchor="ctr"/>
                </a:tc>
                <a:tc>
                  <a:txBody>
                    <a:bodyPr/>
                    <a:lstStyle/>
                    <a:p>
                      <a:pPr algn="ctr" fontAlgn="ctr"/>
                      <a:r>
                        <a:rPr lang="en-US" sz="1050" dirty="0">
                          <a:effectLst/>
                        </a:rPr>
                        <a:t>7.76</a:t>
                      </a:r>
                    </a:p>
                  </a:txBody>
                  <a:tcPr marL="52426" marR="52426" marT="26213" marB="26213" anchor="ctr"/>
                </a:tc>
                <a:tc>
                  <a:txBody>
                    <a:bodyPr/>
                    <a:lstStyle/>
                    <a:p>
                      <a:pPr algn="ctr" fontAlgn="ctr"/>
                      <a:r>
                        <a:rPr lang="en-US" sz="1050" dirty="0">
                          <a:effectLst/>
                        </a:rPr>
                        <a:t>7.79</a:t>
                      </a:r>
                    </a:p>
                  </a:txBody>
                  <a:tcPr marL="52426" marR="52426" marT="26213" marB="26213" anchor="ctr"/>
                </a:tc>
                <a:tc>
                  <a:txBody>
                    <a:bodyPr/>
                    <a:lstStyle/>
                    <a:p>
                      <a:pPr algn="ctr" fontAlgn="ctr"/>
                      <a:r>
                        <a:rPr lang="en-US" sz="1050">
                          <a:effectLst/>
                        </a:rPr>
                        <a:t>10</a:t>
                      </a:r>
                    </a:p>
                  </a:txBody>
                  <a:tcPr marL="52426" marR="52426" marT="26213" marB="26213" anchor="ctr"/>
                </a:tc>
                <a:extLst>
                  <a:ext uri="{0D108BD9-81ED-4DB2-BD59-A6C34878D82A}">
                    <a16:rowId xmlns:a16="http://schemas.microsoft.com/office/drawing/2014/main" val="2649643229"/>
                  </a:ext>
                </a:extLst>
              </a:tr>
              <a:tr h="218144">
                <a:tc>
                  <a:txBody>
                    <a:bodyPr/>
                    <a:lstStyle/>
                    <a:p>
                      <a:pPr algn="ctr" fontAlgn="ctr"/>
                      <a:r>
                        <a:rPr lang="en-US" sz="1050">
                          <a:effectLst/>
                        </a:rPr>
                        <a:t>George Lucas</a:t>
                      </a:r>
                    </a:p>
                  </a:txBody>
                  <a:tcPr marL="52426" marR="52426" marT="26213" marB="26213" anchor="ctr"/>
                </a:tc>
                <a:tc>
                  <a:txBody>
                    <a:bodyPr/>
                    <a:lstStyle/>
                    <a:p>
                      <a:pPr algn="ctr" fontAlgn="ctr"/>
                      <a:r>
                        <a:rPr lang="en-US" sz="1050" dirty="0">
                          <a:effectLst/>
                        </a:rPr>
                        <a:t>2,313,956</a:t>
                      </a:r>
                    </a:p>
                  </a:txBody>
                  <a:tcPr marL="52426" marR="52426" marT="26213" marB="26213" anchor="ctr"/>
                </a:tc>
                <a:tc>
                  <a:txBody>
                    <a:bodyPr/>
                    <a:lstStyle/>
                    <a:p>
                      <a:pPr algn="ctr" fontAlgn="ctr"/>
                      <a:r>
                        <a:rPr lang="en-US" sz="1050" dirty="0">
                          <a:effectLst/>
                        </a:rPr>
                        <a:t>5,106,583</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1250502"/>
                  </a:ext>
                </a:extLst>
              </a:tr>
              <a:tr h="218144">
                <a:tc>
                  <a:txBody>
                    <a:bodyPr/>
                    <a:lstStyle/>
                    <a:p>
                      <a:pPr algn="ctr" fontAlgn="ctr"/>
                      <a:r>
                        <a:rPr lang="en-US" sz="1050">
                          <a:effectLst/>
                        </a:rPr>
                        <a:t>Eric Darnell, Tom McGrath</a:t>
                      </a:r>
                    </a:p>
                  </a:txBody>
                  <a:tcPr marL="52426" marR="52426" marT="26213" marB="26213" anchor="ctr"/>
                </a:tc>
                <a:tc>
                  <a:txBody>
                    <a:bodyPr/>
                    <a:lstStyle/>
                    <a:p>
                      <a:pPr algn="ctr" fontAlgn="ctr"/>
                      <a:r>
                        <a:rPr lang="en-US" sz="1050" dirty="0">
                          <a:effectLst/>
                        </a:rPr>
                        <a:t>733,326.5</a:t>
                      </a:r>
                    </a:p>
                  </a:txBody>
                  <a:tcPr marL="52426" marR="52426" marT="26213" marB="26213" anchor="ctr"/>
                </a:tc>
                <a:tc>
                  <a:txBody>
                    <a:bodyPr/>
                    <a:lstStyle/>
                    <a:p>
                      <a:pPr algn="ctr" fontAlgn="ctr"/>
                      <a:r>
                        <a:rPr lang="en-US" sz="1050" dirty="0">
                          <a:effectLst/>
                        </a:rPr>
                        <a:t>5,076,285</a:t>
                      </a:r>
                    </a:p>
                  </a:txBody>
                  <a:tcPr marL="52426" marR="52426" marT="26213" marB="26213" anchor="ctr"/>
                </a:tc>
                <a:tc>
                  <a:txBody>
                    <a:bodyPr/>
                    <a:lstStyle/>
                    <a:p>
                      <a:pPr algn="ctr" fontAlgn="ctr"/>
                      <a:r>
                        <a:rPr lang="en-US" sz="1050" dirty="0">
                          <a:effectLst/>
                        </a:rPr>
                        <a:t>6.63</a:t>
                      </a:r>
                    </a:p>
                  </a:txBody>
                  <a:tcPr marL="52426" marR="52426" marT="26213" marB="26213" anchor="ctr"/>
                </a:tc>
                <a:tc>
                  <a:txBody>
                    <a:bodyPr/>
                    <a:lstStyle/>
                    <a:p>
                      <a:pPr algn="ctr" fontAlgn="ctr"/>
                      <a:r>
                        <a:rPr lang="en-US" sz="1050" dirty="0">
                          <a:effectLst/>
                        </a:rPr>
                        <a:t>6.77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4172961399"/>
                  </a:ext>
                </a:extLst>
              </a:tr>
              <a:tr h="218144">
                <a:tc>
                  <a:txBody>
                    <a:bodyPr/>
                    <a:lstStyle/>
                    <a:p>
                      <a:pPr algn="ctr" fontAlgn="ctr"/>
                      <a:r>
                        <a:rPr lang="en-US" sz="1050">
                          <a:effectLst/>
                        </a:rPr>
                        <a:t>Colin Trevorrow</a:t>
                      </a:r>
                    </a:p>
                  </a:txBody>
                  <a:tcPr marL="52426" marR="52426" marT="26213" marB="26213" anchor="ctr"/>
                </a:tc>
                <a:tc>
                  <a:txBody>
                    <a:bodyPr/>
                    <a:lstStyle/>
                    <a:p>
                      <a:pPr algn="ctr" fontAlgn="ctr"/>
                      <a:r>
                        <a:rPr lang="en-US" sz="1050" dirty="0">
                          <a:effectLst/>
                        </a:rPr>
                        <a:t>1,666,789</a:t>
                      </a:r>
                    </a:p>
                  </a:txBody>
                  <a:tcPr marL="52426" marR="52426" marT="26213" marB="26213" anchor="ctr"/>
                </a:tc>
                <a:tc>
                  <a:txBody>
                    <a:bodyPr/>
                    <a:lstStyle/>
                    <a:p>
                      <a:pPr algn="ctr" fontAlgn="ctr"/>
                      <a:r>
                        <a:rPr lang="en-US" sz="1050" dirty="0">
                          <a:effectLst/>
                        </a:rPr>
                        <a:t>5,062,240</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3594805686"/>
                  </a:ext>
                </a:extLst>
              </a:tr>
              <a:tr h="218144">
                <a:tc>
                  <a:txBody>
                    <a:bodyPr/>
                    <a:lstStyle/>
                    <a:p>
                      <a:pPr algn="ctr" fontAlgn="ctr"/>
                      <a:r>
                        <a:rPr lang="en-US" sz="1050">
                          <a:effectLst/>
                        </a:rPr>
                        <a:t>David Leitch</a:t>
                      </a:r>
                    </a:p>
                  </a:txBody>
                  <a:tcPr marL="52426" marR="52426" marT="26213" marB="26213" anchor="ctr"/>
                </a:tc>
                <a:tc>
                  <a:txBody>
                    <a:bodyPr/>
                    <a:lstStyle/>
                    <a:p>
                      <a:pPr algn="ctr" fontAlgn="ctr"/>
                      <a:r>
                        <a:rPr lang="en-US" sz="1050" dirty="0">
                          <a:effectLst/>
                        </a:rPr>
                        <a:t>700,299</a:t>
                      </a:r>
                    </a:p>
                  </a:txBody>
                  <a:tcPr marL="52426" marR="52426" marT="26213" marB="26213" anchor="ctr"/>
                </a:tc>
                <a:tc>
                  <a:txBody>
                    <a:bodyPr/>
                    <a:lstStyle/>
                    <a:p>
                      <a:pPr algn="ctr" fontAlgn="ctr"/>
                      <a:r>
                        <a:rPr lang="en-US" sz="1050" dirty="0">
                          <a:effectLst/>
                        </a:rPr>
                        <a:t>4,346,929</a:t>
                      </a:r>
                    </a:p>
                  </a:txBody>
                  <a:tcPr marL="52426" marR="52426" marT="26213" marB="26213" anchor="ctr"/>
                </a:tc>
                <a:tc>
                  <a:txBody>
                    <a:bodyPr/>
                    <a:lstStyle/>
                    <a:p>
                      <a:pPr algn="ctr" fontAlgn="ctr"/>
                      <a:r>
                        <a:rPr lang="en-US" sz="1050" dirty="0">
                          <a:effectLst/>
                        </a:rPr>
                        <a:t>7.07</a:t>
                      </a:r>
                    </a:p>
                  </a:txBody>
                  <a:tcPr marL="52426" marR="52426" marT="26213" marB="26213" anchor="ctr"/>
                </a:tc>
                <a:tc>
                  <a:txBody>
                    <a:bodyPr/>
                    <a:lstStyle/>
                    <a:p>
                      <a:pPr algn="ctr" fontAlgn="ctr"/>
                      <a:r>
                        <a:rPr lang="en-US" sz="1050" dirty="0">
                          <a:effectLst/>
                        </a:rPr>
                        <a:t>6.97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465395246"/>
                  </a:ext>
                </a:extLst>
              </a:tr>
              <a:tr h="218144">
                <a:tc>
                  <a:txBody>
                    <a:bodyPr/>
                    <a:lstStyle/>
                    <a:p>
                      <a:pPr algn="ctr" fontAlgn="ctr"/>
                      <a:r>
                        <a:rPr lang="en-US" sz="1050">
                          <a:effectLst/>
                        </a:rPr>
                        <a:t>Ryan Coogler</a:t>
                      </a:r>
                    </a:p>
                  </a:txBody>
                  <a:tcPr marL="52426" marR="52426" marT="26213" marB="26213" anchor="ctr"/>
                </a:tc>
                <a:tc>
                  <a:txBody>
                    <a:bodyPr/>
                    <a:lstStyle/>
                    <a:p>
                      <a:pPr algn="ctr" fontAlgn="ctr"/>
                      <a:r>
                        <a:rPr lang="en-US" sz="1050" dirty="0">
                          <a:effectLst/>
                        </a:rPr>
                        <a:t>1,966,762</a:t>
                      </a:r>
                    </a:p>
                  </a:txBody>
                  <a:tcPr marL="52426" marR="52426" marT="26213" marB="26213" anchor="ctr"/>
                </a:tc>
                <a:tc>
                  <a:txBody>
                    <a:bodyPr/>
                    <a:lstStyle/>
                    <a:p>
                      <a:pPr algn="ctr" fontAlgn="ctr"/>
                      <a:r>
                        <a:rPr lang="en-US" sz="1050" dirty="0">
                          <a:effectLst/>
                        </a:rPr>
                        <a:t>4,339,889</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362016035"/>
                  </a:ext>
                </a:extLst>
              </a:tr>
              <a:tr h="218144">
                <a:tc>
                  <a:txBody>
                    <a:bodyPr/>
                    <a:lstStyle/>
                    <a:p>
                      <a:pPr algn="ctr" fontAlgn="ctr"/>
                      <a:r>
                        <a:rPr lang="en-US" sz="1050">
                          <a:effectLst/>
                        </a:rPr>
                        <a:t>Dean DeBlois</a:t>
                      </a:r>
                    </a:p>
                  </a:txBody>
                  <a:tcPr marL="52426" marR="52426" marT="26213" marB="26213" anchor="ctr"/>
                </a:tc>
                <a:tc>
                  <a:txBody>
                    <a:bodyPr/>
                    <a:lstStyle/>
                    <a:p>
                      <a:pPr algn="ctr" fontAlgn="ctr"/>
                      <a:r>
                        <a:rPr lang="en-US" sz="1050" dirty="0">
                          <a:effectLst/>
                        </a:rPr>
                        <a:t>319,012.1</a:t>
                      </a:r>
                    </a:p>
                  </a:txBody>
                  <a:tcPr marL="52426" marR="52426" marT="26213" marB="26213" anchor="ctr"/>
                </a:tc>
                <a:tc>
                  <a:txBody>
                    <a:bodyPr/>
                    <a:lstStyle/>
                    <a:p>
                      <a:pPr algn="ctr" fontAlgn="ctr"/>
                      <a:r>
                        <a:rPr lang="en-US" sz="1050" dirty="0">
                          <a:effectLst/>
                        </a:rPr>
                        <a:t>4,337,171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7.65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2550840653"/>
                  </a:ext>
                </a:extLst>
              </a:tr>
              <a:tr h="218144">
                <a:tc>
                  <a:txBody>
                    <a:bodyPr/>
                    <a:lstStyle/>
                    <a:p>
                      <a:pPr algn="ctr" fontAlgn="ctr"/>
                      <a:r>
                        <a:rPr lang="en-US" sz="1050">
                          <a:effectLst/>
                        </a:rPr>
                        <a:t>J.A. Bayona</a:t>
                      </a:r>
                    </a:p>
                  </a:txBody>
                  <a:tcPr marL="52426" marR="52426" marT="26213" marB="26213" anchor="ctr"/>
                </a:tc>
                <a:tc>
                  <a:txBody>
                    <a:bodyPr/>
                    <a:lstStyle/>
                    <a:p>
                      <a:pPr algn="ctr" fontAlgn="ctr"/>
                      <a:r>
                        <a:rPr lang="en-US" sz="1050" dirty="0">
                          <a:effectLst/>
                        </a:rPr>
                        <a:t>608,268.2</a:t>
                      </a:r>
                    </a:p>
                  </a:txBody>
                  <a:tcPr marL="52426" marR="52426" marT="26213" marB="26213" anchor="ctr"/>
                </a:tc>
                <a:tc>
                  <a:txBody>
                    <a:bodyPr/>
                    <a:lstStyle/>
                    <a:p>
                      <a:pPr algn="ctr" fontAlgn="ctr"/>
                      <a:r>
                        <a:rPr lang="en-US" sz="1050" dirty="0">
                          <a:effectLst/>
                        </a:rPr>
                        <a:t>4,319,548</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4010142038"/>
                  </a:ext>
                </a:extLst>
              </a:tr>
            </a:tbl>
          </a:graphicData>
        </a:graphic>
      </p:graphicFrame>
      <p:graphicFrame>
        <p:nvGraphicFramePr>
          <p:cNvPr id="7" name="Table 6">
            <a:extLst>
              <a:ext uri="{FF2B5EF4-FFF2-40B4-BE49-F238E27FC236}">
                <a16:creationId xmlns:a16="http://schemas.microsoft.com/office/drawing/2014/main" id="{8CD3A985-4D76-4F2B-8FFE-EE65B98EC145}"/>
              </a:ext>
            </a:extLst>
          </p:cNvPr>
          <p:cNvGraphicFramePr>
            <a:graphicFrameLocks noGrp="1"/>
          </p:cNvGraphicFramePr>
          <p:nvPr>
            <p:extLst>
              <p:ext uri="{D42A27DB-BD31-4B8C-83A1-F6EECF244321}">
                <p14:modId xmlns:p14="http://schemas.microsoft.com/office/powerpoint/2010/main" val="3529850274"/>
              </p:ext>
            </p:extLst>
          </p:nvPr>
        </p:nvGraphicFramePr>
        <p:xfrm>
          <a:off x="4852212" y="1975348"/>
          <a:ext cx="5486400" cy="3661165"/>
        </p:xfrm>
        <a:graphic>
          <a:graphicData uri="http://schemas.openxmlformats.org/drawingml/2006/table">
            <a:tbl>
              <a:tblPr firstRow="1">
                <a:tableStyleId>{775DCB02-9BB8-47FD-8907-85C794F793BA}</a:tableStyleId>
              </a:tblPr>
              <a:tblGrid>
                <a:gridCol w="1828800">
                  <a:extLst>
                    <a:ext uri="{9D8B030D-6E8A-4147-A177-3AD203B41FA5}">
                      <a16:colId xmlns:a16="http://schemas.microsoft.com/office/drawing/2014/main" val="592924066"/>
                    </a:ext>
                  </a:extLst>
                </a:gridCol>
                <a:gridCol w="731520">
                  <a:extLst>
                    <a:ext uri="{9D8B030D-6E8A-4147-A177-3AD203B41FA5}">
                      <a16:colId xmlns:a16="http://schemas.microsoft.com/office/drawing/2014/main" val="181899180"/>
                    </a:ext>
                  </a:extLst>
                </a:gridCol>
                <a:gridCol w="731520">
                  <a:extLst>
                    <a:ext uri="{9D8B030D-6E8A-4147-A177-3AD203B41FA5}">
                      <a16:colId xmlns:a16="http://schemas.microsoft.com/office/drawing/2014/main" val="803100620"/>
                    </a:ext>
                  </a:extLst>
                </a:gridCol>
                <a:gridCol w="640080">
                  <a:extLst>
                    <a:ext uri="{9D8B030D-6E8A-4147-A177-3AD203B41FA5}">
                      <a16:colId xmlns:a16="http://schemas.microsoft.com/office/drawing/2014/main" val="2852578114"/>
                    </a:ext>
                  </a:extLst>
                </a:gridCol>
                <a:gridCol w="640080">
                  <a:extLst>
                    <a:ext uri="{9D8B030D-6E8A-4147-A177-3AD203B41FA5}">
                      <a16:colId xmlns:a16="http://schemas.microsoft.com/office/drawing/2014/main" val="1717058808"/>
                    </a:ext>
                  </a:extLst>
                </a:gridCol>
                <a:gridCol w="914400">
                  <a:extLst>
                    <a:ext uri="{9D8B030D-6E8A-4147-A177-3AD203B41FA5}">
                      <a16:colId xmlns:a16="http://schemas.microsoft.com/office/drawing/2014/main" val="2117241991"/>
                    </a:ext>
                  </a:extLst>
                </a:gridCol>
              </a:tblGrid>
              <a:tr h="390550">
                <a:tc>
                  <a:txBody>
                    <a:bodyPr/>
                    <a:lstStyle/>
                    <a:p>
                      <a:pPr algn="ctr" fontAlgn="ctr"/>
                      <a:r>
                        <a:rPr lang="en-US" sz="1000" dirty="0">
                          <a:effectLst/>
                        </a:rPr>
                        <a:t>Director</a:t>
                      </a:r>
                      <a:endParaRPr lang="en-US" sz="1000" b="1" dirty="0">
                        <a:effectLst/>
                      </a:endParaRPr>
                    </a:p>
                  </a:txBody>
                  <a:tcPr marL="58802" marR="58802" marT="29401" marB="29401" anchor="ctr"/>
                </a:tc>
                <a:tc>
                  <a:txBody>
                    <a:bodyPr/>
                    <a:lstStyle/>
                    <a:p>
                      <a:pPr algn="ctr" fontAlgn="ctr"/>
                      <a:r>
                        <a:rPr lang="en-US" sz="1000" dirty="0">
                          <a:effectLst/>
                        </a:rPr>
                        <a:t>US Revenue</a:t>
                      </a:r>
                      <a:endParaRPr lang="en-US" sz="1000" b="1" dirty="0">
                        <a:effectLst/>
                      </a:endParaRPr>
                    </a:p>
                  </a:txBody>
                  <a:tcPr marL="58802" marR="58802" marT="29401" marB="29401" anchor="ctr"/>
                </a:tc>
                <a:tc>
                  <a:txBody>
                    <a:bodyPr/>
                    <a:lstStyle/>
                    <a:p>
                      <a:pPr algn="ctr" fontAlgn="ctr"/>
                      <a:r>
                        <a:rPr lang="en-US" sz="1000" dirty="0">
                          <a:effectLst/>
                        </a:rPr>
                        <a:t>WW Revenue</a:t>
                      </a:r>
                      <a:endParaRPr lang="en-US" sz="1000" b="1" dirty="0">
                        <a:effectLst/>
                      </a:endParaRPr>
                    </a:p>
                  </a:txBody>
                  <a:tcPr marL="58802" marR="58802" marT="29401" marB="29401" anchor="ctr"/>
                </a:tc>
                <a:tc>
                  <a:txBody>
                    <a:bodyPr/>
                    <a:lstStyle/>
                    <a:p>
                      <a:pPr algn="ctr" fontAlgn="ctr"/>
                      <a:r>
                        <a:rPr lang="en-US" sz="1000" dirty="0">
                          <a:effectLst/>
                        </a:rPr>
                        <a:t>US Ratings</a:t>
                      </a:r>
                      <a:endParaRPr lang="en-US" sz="1000" b="1" dirty="0">
                        <a:effectLst/>
                      </a:endParaRPr>
                    </a:p>
                  </a:txBody>
                  <a:tcPr marL="58802" marR="58802" marT="29401" marB="29401" anchor="ctr"/>
                </a:tc>
                <a:tc>
                  <a:txBody>
                    <a:bodyPr/>
                    <a:lstStyle/>
                    <a:p>
                      <a:pPr algn="ctr" fontAlgn="ctr"/>
                      <a:r>
                        <a:rPr lang="en-US" sz="100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 of Movies made</a:t>
                      </a:r>
                    </a:p>
                  </a:txBody>
                  <a:tcPr marL="58802" marR="58802" marT="29401" marB="29401" anchor="ctr"/>
                </a:tc>
                <a:extLst>
                  <a:ext uri="{0D108BD9-81ED-4DB2-BD59-A6C34878D82A}">
                    <a16:rowId xmlns:a16="http://schemas.microsoft.com/office/drawing/2014/main" val="2326167462"/>
                  </a:ext>
                </a:extLst>
              </a:tr>
              <a:tr h="218041">
                <a:tc>
                  <a:txBody>
                    <a:bodyPr/>
                    <a:lstStyle/>
                    <a:p>
                      <a:pPr algn="ctr" fontAlgn="ctr"/>
                      <a:r>
                        <a:rPr lang="en-US" sz="1000">
                          <a:effectLst/>
                        </a:rPr>
                        <a:t>Charles Chaplin</a:t>
                      </a:r>
                    </a:p>
                  </a:txBody>
                  <a:tcPr marL="50597" marR="50597" marT="25298" marB="25298" anchor="ctr"/>
                </a:tc>
                <a:tc>
                  <a:txBody>
                    <a:bodyPr/>
                    <a:lstStyle/>
                    <a:p>
                      <a:pPr algn="ctr" fontAlgn="ctr"/>
                      <a:r>
                        <a:rPr lang="en-US" sz="1000" dirty="0">
                          <a:effectLst/>
                        </a:rPr>
                        <a:t>-14,086.21</a:t>
                      </a:r>
                    </a:p>
                  </a:txBody>
                  <a:tcPr marL="50597" marR="50597" marT="25298" marB="25298" anchor="ctr"/>
                </a:tc>
                <a:tc>
                  <a:txBody>
                    <a:bodyPr/>
                    <a:lstStyle/>
                    <a:p>
                      <a:pPr algn="ctr" fontAlgn="ctr"/>
                      <a:r>
                        <a:rPr lang="en-US" sz="1000" dirty="0">
                          <a:effectLst/>
                        </a:rPr>
                        <a:t>-12,610.83</a:t>
                      </a:r>
                    </a:p>
                  </a:txBody>
                  <a:tcPr marL="50597" marR="50597" marT="25298" marB="25298" anchor="ctr"/>
                </a:tc>
                <a:tc>
                  <a:txBody>
                    <a:bodyPr/>
                    <a:lstStyle/>
                    <a:p>
                      <a:pPr algn="ctr" fontAlgn="ctr"/>
                      <a:r>
                        <a:rPr lang="en-US" sz="1000" dirty="0">
                          <a:effectLst/>
                        </a:rPr>
                        <a:t>8.50</a:t>
                      </a:r>
                    </a:p>
                  </a:txBody>
                  <a:tcPr marL="50597" marR="50597" marT="25298" marB="25298" anchor="ctr"/>
                </a:tc>
                <a:tc>
                  <a:txBody>
                    <a:bodyPr/>
                    <a:lstStyle/>
                    <a:p>
                      <a:pPr algn="ctr" fontAlgn="ctr"/>
                      <a:r>
                        <a:rPr lang="en-US" sz="1000" dirty="0">
                          <a:effectLst/>
                        </a:rPr>
                        <a:t>8.5</a:t>
                      </a:r>
                    </a:p>
                  </a:txBody>
                  <a:tcPr marL="50597" marR="50597" marT="25298" marB="25298" anchor="ctr"/>
                </a:tc>
                <a:tc>
                  <a:txBody>
                    <a:bodyPr/>
                    <a:lstStyle/>
                    <a:p>
                      <a:pPr algn="ctr" fontAlgn="ctr"/>
                      <a:r>
                        <a:rPr lang="en-US" sz="1000" dirty="0">
                          <a:effectLst/>
                        </a:rPr>
                        <a:t>2</a:t>
                      </a:r>
                    </a:p>
                  </a:txBody>
                  <a:tcPr marL="50597" marR="50597" marT="25298" marB="25298" anchor="ctr"/>
                </a:tc>
                <a:extLst>
                  <a:ext uri="{0D108BD9-81ED-4DB2-BD59-A6C34878D82A}">
                    <a16:rowId xmlns:a16="http://schemas.microsoft.com/office/drawing/2014/main" val="1943197153"/>
                  </a:ext>
                </a:extLst>
              </a:tr>
              <a:tr h="218041">
                <a:tc>
                  <a:txBody>
                    <a:bodyPr/>
                    <a:lstStyle/>
                    <a:p>
                      <a:pPr algn="ctr" fontAlgn="ctr"/>
                      <a:r>
                        <a:rPr lang="en-US" sz="1000">
                          <a:effectLst/>
                        </a:rPr>
                        <a:t>Alfred Hitchcock</a:t>
                      </a:r>
                    </a:p>
                  </a:txBody>
                  <a:tcPr marL="50597" marR="50597" marT="25298" marB="25298" anchor="ctr"/>
                </a:tc>
                <a:tc>
                  <a:txBody>
                    <a:bodyPr/>
                    <a:lstStyle/>
                    <a:p>
                      <a:pPr algn="ctr" fontAlgn="ctr"/>
                      <a:r>
                        <a:rPr lang="en-US" sz="1000" dirty="0">
                          <a:effectLst/>
                        </a:rPr>
                        <a:t>176,990.4</a:t>
                      </a:r>
                    </a:p>
                  </a:txBody>
                  <a:tcPr marL="50597" marR="50597" marT="25298" marB="25298" anchor="ctr"/>
                </a:tc>
                <a:tc>
                  <a:txBody>
                    <a:bodyPr/>
                    <a:lstStyle/>
                    <a:p>
                      <a:pPr algn="ctr" fontAlgn="ctr"/>
                      <a:r>
                        <a:rPr lang="en-US" sz="1000" dirty="0">
                          <a:effectLst/>
                        </a:rPr>
                        <a:t>177,861.8</a:t>
                      </a:r>
                    </a:p>
                  </a:txBody>
                  <a:tcPr marL="50597" marR="50597" marT="25298" marB="25298" anchor="ctr"/>
                </a:tc>
                <a:tc>
                  <a:txBody>
                    <a:bodyPr/>
                    <a:lstStyle/>
                    <a:p>
                      <a:pPr algn="ctr" fontAlgn="ctr"/>
                      <a:r>
                        <a:rPr lang="en-US" sz="1000" dirty="0">
                          <a:effectLst/>
                        </a:rPr>
                        <a:t>8.45</a:t>
                      </a:r>
                    </a:p>
                  </a:txBody>
                  <a:tcPr marL="50597" marR="50597" marT="25298" marB="25298" anchor="ctr"/>
                </a:tc>
                <a:tc>
                  <a:txBody>
                    <a:bodyPr/>
                    <a:lstStyle/>
                    <a:p>
                      <a:pPr algn="ctr" fontAlgn="ctr"/>
                      <a:r>
                        <a:rPr lang="en-US" sz="1000" dirty="0">
                          <a:effectLst/>
                        </a:rPr>
                        <a:t>8.35</a:t>
                      </a:r>
                    </a:p>
                  </a:txBody>
                  <a:tcPr marL="50597" marR="50597" marT="25298" marB="25298" anchor="ctr"/>
                </a:tc>
                <a:tc>
                  <a:txBody>
                    <a:bodyPr/>
                    <a:lstStyle/>
                    <a:p>
                      <a:pPr algn="ctr" fontAlgn="ctr"/>
                      <a:r>
                        <a:rPr lang="en-US" sz="1000">
                          <a:effectLst/>
                        </a:rPr>
                        <a:t>4</a:t>
                      </a:r>
                    </a:p>
                  </a:txBody>
                  <a:tcPr marL="50597" marR="50597" marT="25298" marB="25298" anchor="ctr"/>
                </a:tc>
                <a:extLst>
                  <a:ext uri="{0D108BD9-81ED-4DB2-BD59-A6C34878D82A}">
                    <a16:rowId xmlns:a16="http://schemas.microsoft.com/office/drawing/2014/main" val="758725442"/>
                  </a:ext>
                </a:extLst>
              </a:tr>
              <a:tr h="218041">
                <a:tc>
                  <a:txBody>
                    <a:bodyPr/>
                    <a:lstStyle/>
                    <a:p>
                      <a:pPr algn="ctr" fontAlgn="ctr"/>
                      <a:r>
                        <a:rPr lang="en-US" sz="1000" dirty="0">
                          <a:effectLst/>
                        </a:rPr>
                        <a:t>Sergio Leone</a:t>
                      </a:r>
                    </a:p>
                  </a:txBody>
                  <a:tcPr marL="50597" marR="50597" marT="25298" marB="25298" anchor="ctr"/>
                </a:tc>
                <a:tc>
                  <a:txBody>
                    <a:bodyPr/>
                    <a:lstStyle/>
                    <a:p>
                      <a:pPr algn="ctr" fontAlgn="ctr"/>
                      <a:r>
                        <a:rPr lang="en-US" sz="1000" dirty="0">
                          <a:effectLst/>
                        </a:rPr>
                        <a:t>175,333.3</a:t>
                      </a:r>
                    </a:p>
                  </a:txBody>
                  <a:tcPr marL="50597" marR="50597" marT="25298" marB="25298" anchor="ctr"/>
                </a:tc>
                <a:tc>
                  <a:txBody>
                    <a:bodyPr/>
                    <a:lstStyle/>
                    <a:p>
                      <a:pPr algn="ctr" fontAlgn="ctr"/>
                      <a:r>
                        <a:rPr lang="en-US" sz="1000" dirty="0">
                          <a:effectLst/>
                        </a:rPr>
                        <a:t>175,895.8</a:t>
                      </a:r>
                    </a:p>
                  </a:txBody>
                  <a:tcPr marL="50597" marR="50597" marT="25298" marB="25298" anchor="ctr"/>
                </a:tc>
                <a:tc>
                  <a:txBody>
                    <a:bodyPr/>
                    <a:lstStyle/>
                    <a:p>
                      <a:pPr algn="ctr" fontAlgn="ctr"/>
                      <a:r>
                        <a:rPr lang="en-US" sz="1000" dirty="0">
                          <a:effectLst/>
                        </a:rPr>
                        <a:t>8.33</a:t>
                      </a:r>
                    </a:p>
                  </a:txBody>
                  <a:tcPr marL="50597" marR="50597" marT="25298" marB="25298" anchor="ctr"/>
                </a:tc>
                <a:tc>
                  <a:txBody>
                    <a:bodyPr/>
                    <a:lstStyle/>
                    <a:p>
                      <a:pPr algn="ctr" fontAlgn="ctr"/>
                      <a:r>
                        <a:rPr lang="en-US" sz="1000" dirty="0">
                          <a:effectLst/>
                        </a:rPr>
                        <a:t>8.37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547763902"/>
                  </a:ext>
                </a:extLst>
              </a:tr>
              <a:tr h="218041">
                <a:tc>
                  <a:txBody>
                    <a:bodyPr/>
                    <a:lstStyle/>
                    <a:p>
                      <a:pPr algn="ctr" fontAlgn="ctr"/>
                      <a:r>
                        <a:rPr lang="en-US" sz="1000">
                          <a:effectLst/>
                        </a:rPr>
                        <a:t>Victor Fleming, George Cukor</a:t>
                      </a:r>
                    </a:p>
                  </a:txBody>
                  <a:tcPr marL="50597" marR="50597" marT="25298" marB="25298" anchor="ctr"/>
                </a:tc>
                <a:tc>
                  <a:txBody>
                    <a:bodyPr/>
                    <a:lstStyle/>
                    <a:p>
                      <a:pPr algn="ctr" fontAlgn="ctr"/>
                      <a:r>
                        <a:rPr lang="en-US" sz="1000" dirty="0">
                          <a:effectLst/>
                        </a:rPr>
                        <a:t>1,094,444</a:t>
                      </a:r>
                    </a:p>
                  </a:txBody>
                  <a:tcPr marL="50597" marR="50597" marT="25298" marB="25298" anchor="ctr"/>
                </a:tc>
                <a:tc>
                  <a:txBody>
                    <a:bodyPr/>
                    <a:lstStyle/>
                    <a:p>
                      <a:pPr algn="ctr" fontAlgn="ctr"/>
                      <a:r>
                        <a:rPr lang="en-US" sz="1000" dirty="0">
                          <a:effectLst/>
                        </a:rPr>
                        <a:t>2,108,596</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053886340"/>
                  </a:ext>
                </a:extLst>
              </a:tr>
              <a:tr h="218041">
                <a:tc>
                  <a:txBody>
                    <a:bodyPr/>
                    <a:lstStyle/>
                    <a:p>
                      <a:pPr algn="ctr" fontAlgn="ctr"/>
                      <a:r>
                        <a:rPr lang="en-US" sz="1000">
                          <a:effectLst/>
                        </a:rPr>
                        <a:t>Orson Welles</a:t>
                      </a:r>
                    </a:p>
                  </a:txBody>
                  <a:tcPr marL="50597" marR="50597" marT="25298" marB="25298" anchor="ctr"/>
                </a:tc>
                <a:tc>
                  <a:txBody>
                    <a:bodyPr/>
                    <a:lstStyle/>
                    <a:p>
                      <a:pPr algn="ctr" fontAlgn="ctr"/>
                      <a:r>
                        <a:rPr lang="en-US" sz="1000" dirty="0">
                          <a:effectLst/>
                        </a:rPr>
                        <a:t>10,821.86</a:t>
                      </a:r>
                    </a:p>
                  </a:txBody>
                  <a:tcPr marL="50597" marR="50597" marT="25298" marB="25298" anchor="ctr"/>
                </a:tc>
                <a:tc>
                  <a:txBody>
                    <a:bodyPr/>
                    <a:lstStyle/>
                    <a:p>
                      <a:pPr algn="ctr" fontAlgn="ctr"/>
                      <a:r>
                        <a:rPr lang="en-US" sz="1000" dirty="0">
                          <a:effectLst/>
                        </a:rPr>
                        <a:t>11,061.64</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433984093"/>
                  </a:ext>
                </a:extLst>
              </a:tr>
              <a:tr h="218041">
                <a:tc>
                  <a:txBody>
                    <a:bodyPr/>
                    <a:lstStyle/>
                    <a:p>
                      <a:pPr algn="ctr" fontAlgn="ctr"/>
                      <a:r>
                        <a:rPr lang="en-US" sz="1000">
                          <a:effectLst/>
                        </a:rPr>
                        <a:t>David Lean</a:t>
                      </a:r>
                    </a:p>
                  </a:txBody>
                  <a:tcPr marL="50597" marR="50597" marT="25298" marB="25298" anchor="ctr"/>
                </a:tc>
                <a:tc>
                  <a:txBody>
                    <a:bodyPr/>
                    <a:lstStyle/>
                    <a:p>
                      <a:pPr algn="ctr" fontAlgn="ctr"/>
                      <a:r>
                        <a:rPr lang="en-US" sz="1000" dirty="0">
                          <a:effectLst/>
                        </a:rPr>
                        <a:t>517,427.8</a:t>
                      </a:r>
                    </a:p>
                  </a:txBody>
                  <a:tcPr marL="50597" marR="50597" marT="25298" marB="25298" anchor="ctr"/>
                </a:tc>
                <a:tc>
                  <a:txBody>
                    <a:bodyPr/>
                    <a:lstStyle/>
                    <a:p>
                      <a:pPr algn="ctr" fontAlgn="ctr"/>
                      <a:r>
                        <a:rPr lang="en-US" sz="1000" dirty="0">
                          <a:effectLst/>
                        </a:rPr>
                        <a:t>519,431.5</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1716852349"/>
                  </a:ext>
                </a:extLst>
              </a:tr>
              <a:tr h="218041">
                <a:tc>
                  <a:txBody>
                    <a:bodyPr/>
                    <a:lstStyle/>
                    <a:p>
                      <a:pPr algn="ctr" fontAlgn="ctr"/>
                      <a:r>
                        <a:rPr lang="en-US" sz="1000">
                          <a:effectLst/>
                        </a:rPr>
                        <a:t>Akira Kurosawa</a:t>
                      </a:r>
                    </a:p>
                  </a:txBody>
                  <a:tcPr marL="50597" marR="50597" marT="25298" marB="25298" anchor="ctr"/>
                </a:tc>
                <a:tc>
                  <a:txBody>
                    <a:bodyPr/>
                    <a:lstStyle/>
                    <a:p>
                      <a:pPr algn="ctr" fontAlgn="ctr"/>
                      <a:r>
                        <a:rPr lang="en-US" sz="1000" dirty="0">
                          <a:effectLst/>
                        </a:rPr>
                        <a:t>-31,891.47</a:t>
                      </a:r>
                    </a:p>
                  </a:txBody>
                  <a:tcPr marL="50597" marR="50597" marT="25298" marB="25298" anchor="ctr"/>
                </a:tc>
                <a:tc>
                  <a:txBody>
                    <a:bodyPr/>
                    <a:lstStyle/>
                    <a:p>
                      <a:pPr algn="ctr" fontAlgn="ctr"/>
                      <a:r>
                        <a:rPr lang="en-US" sz="1000" dirty="0">
                          <a:effectLst/>
                        </a:rPr>
                        <a:t>-31,749.35</a:t>
                      </a:r>
                    </a:p>
                  </a:txBody>
                  <a:tcPr marL="50597" marR="50597" marT="25298" marB="25298" anchor="ctr"/>
                </a:tc>
                <a:tc>
                  <a:txBody>
                    <a:bodyPr/>
                    <a:lstStyle/>
                    <a:p>
                      <a:pPr algn="ctr" fontAlgn="ctr"/>
                      <a:r>
                        <a:rPr lang="en-US" sz="1000" dirty="0">
                          <a:effectLst/>
                        </a:rPr>
                        <a:t>8.27</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80835957"/>
                  </a:ext>
                </a:extLst>
              </a:tr>
              <a:tr h="218041">
                <a:tc>
                  <a:txBody>
                    <a:bodyPr/>
                    <a:lstStyle/>
                    <a:p>
                      <a:pPr algn="ctr" fontAlgn="ctr"/>
                      <a:r>
                        <a:rPr lang="en-US" sz="1000">
                          <a:effectLst/>
                        </a:rPr>
                        <a:t>Christopher Nolan</a:t>
                      </a:r>
                    </a:p>
                  </a:txBody>
                  <a:tcPr marL="50597" marR="50597" marT="25298" marB="25298" anchor="ctr"/>
                </a:tc>
                <a:tc>
                  <a:txBody>
                    <a:bodyPr/>
                    <a:lstStyle/>
                    <a:p>
                      <a:pPr algn="ctr" fontAlgn="ctr"/>
                      <a:r>
                        <a:rPr lang="en-US" sz="1000" dirty="0">
                          <a:effectLst/>
                        </a:rPr>
                        <a:t>901,595.2</a:t>
                      </a:r>
                    </a:p>
                  </a:txBody>
                  <a:tcPr marL="50597" marR="50597" marT="25298" marB="25298" anchor="ctr"/>
                </a:tc>
                <a:tc>
                  <a:txBody>
                    <a:bodyPr/>
                    <a:lstStyle/>
                    <a:p>
                      <a:pPr algn="ctr" fontAlgn="ctr"/>
                      <a:r>
                        <a:rPr lang="en-US" sz="1000" dirty="0">
                          <a:effectLst/>
                        </a:rPr>
                        <a:t>3,651,896</a:t>
                      </a:r>
                    </a:p>
                  </a:txBody>
                  <a:tcPr marL="50597" marR="50597" marT="25298" marB="25298" anchor="ctr"/>
                </a:tc>
                <a:tc>
                  <a:txBody>
                    <a:bodyPr/>
                    <a:lstStyle/>
                    <a:p>
                      <a:pPr algn="ctr" fontAlgn="ctr"/>
                      <a:r>
                        <a:rPr lang="en-US" sz="1000" dirty="0">
                          <a:effectLst/>
                        </a:rPr>
                        <a:t>8.23</a:t>
                      </a:r>
                    </a:p>
                  </a:txBody>
                  <a:tcPr marL="50597" marR="50597" marT="25298" marB="25298" anchor="ctr"/>
                </a:tc>
                <a:tc>
                  <a:txBody>
                    <a:bodyPr/>
                    <a:lstStyle/>
                    <a:p>
                      <a:pPr algn="ctr" fontAlgn="ctr"/>
                      <a:r>
                        <a:rPr lang="en-US" sz="1000" dirty="0">
                          <a:effectLst/>
                        </a:rPr>
                        <a:t>8.25</a:t>
                      </a:r>
                    </a:p>
                  </a:txBody>
                  <a:tcPr marL="50597" marR="50597" marT="25298" marB="25298" anchor="ctr"/>
                </a:tc>
                <a:tc>
                  <a:txBody>
                    <a:bodyPr/>
                    <a:lstStyle/>
                    <a:p>
                      <a:pPr algn="ctr" fontAlgn="ctr"/>
                      <a:r>
                        <a:rPr lang="en-US" sz="1000">
                          <a:effectLst/>
                        </a:rPr>
                        <a:t>10</a:t>
                      </a:r>
                    </a:p>
                  </a:txBody>
                  <a:tcPr marL="50597" marR="50597" marT="25298" marB="25298" anchor="ctr"/>
                </a:tc>
                <a:extLst>
                  <a:ext uri="{0D108BD9-81ED-4DB2-BD59-A6C34878D82A}">
                    <a16:rowId xmlns:a16="http://schemas.microsoft.com/office/drawing/2014/main" val="506251863"/>
                  </a:ext>
                </a:extLst>
              </a:tr>
              <a:tr h="218041">
                <a:tc>
                  <a:txBody>
                    <a:bodyPr/>
                    <a:lstStyle/>
                    <a:p>
                      <a:pPr algn="ctr" fontAlgn="ctr"/>
                      <a:r>
                        <a:rPr lang="en-US" sz="1000">
                          <a:effectLst/>
                        </a:rPr>
                        <a:t>Quentin Tarantino</a:t>
                      </a:r>
                    </a:p>
                  </a:txBody>
                  <a:tcPr marL="50597" marR="50597" marT="25298" marB="25298" anchor="ctr"/>
                </a:tc>
                <a:tc>
                  <a:txBody>
                    <a:bodyPr/>
                    <a:lstStyle/>
                    <a:p>
                      <a:pPr algn="ctr" fontAlgn="ctr"/>
                      <a:r>
                        <a:rPr lang="en-US" sz="1000" dirty="0">
                          <a:effectLst/>
                        </a:rPr>
                        <a:t>422,110.4</a:t>
                      </a:r>
                    </a:p>
                  </a:txBody>
                  <a:tcPr marL="50597" marR="50597" marT="25298" marB="25298" anchor="ctr"/>
                </a:tc>
                <a:tc>
                  <a:txBody>
                    <a:bodyPr/>
                    <a:lstStyle/>
                    <a:p>
                      <a:pPr algn="ctr" fontAlgn="ctr"/>
                      <a:r>
                        <a:rPr lang="en-US" sz="1000" dirty="0">
                          <a:effectLst/>
                        </a:rPr>
                        <a:t>1,642,625</a:t>
                      </a:r>
                    </a:p>
                  </a:txBody>
                  <a:tcPr marL="50597" marR="50597" marT="25298" marB="25298" anchor="ctr"/>
                </a:tc>
                <a:tc>
                  <a:txBody>
                    <a:bodyPr/>
                    <a:lstStyle/>
                    <a:p>
                      <a:pPr algn="ctr" fontAlgn="ctr"/>
                      <a:r>
                        <a:rPr lang="en-US" sz="1000" dirty="0">
                          <a:effectLst/>
                        </a:rPr>
                        <a:t>8.2</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9</a:t>
                      </a:r>
                    </a:p>
                  </a:txBody>
                  <a:tcPr marL="50597" marR="50597" marT="25298" marB="25298" anchor="ctr"/>
                </a:tc>
                <a:extLst>
                  <a:ext uri="{0D108BD9-81ED-4DB2-BD59-A6C34878D82A}">
                    <a16:rowId xmlns:a16="http://schemas.microsoft.com/office/drawing/2014/main" val="2147449984"/>
                  </a:ext>
                </a:extLst>
              </a:tr>
              <a:tr h="218041">
                <a:tc>
                  <a:txBody>
                    <a:bodyPr/>
                    <a:lstStyle/>
                    <a:p>
                      <a:pPr algn="ctr" fontAlgn="ctr"/>
                      <a:r>
                        <a:rPr lang="en-US" sz="1000">
                          <a:effectLst/>
                        </a:rPr>
                        <a:t>Stanley Kubrick</a:t>
                      </a:r>
                    </a:p>
                  </a:txBody>
                  <a:tcPr marL="50597" marR="50597" marT="25298" marB="25298" anchor="ctr"/>
                </a:tc>
                <a:tc>
                  <a:txBody>
                    <a:bodyPr/>
                    <a:lstStyle/>
                    <a:p>
                      <a:pPr algn="ctr" fontAlgn="ctr"/>
                      <a:r>
                        <a:rPr lang="en-US" sz="1000" dirty="0">
                          <a:effectLst/>
                        </a:rPr>
                        <a:t>147,474.5</a:t>
                      </a:r>
                    </a:p>
                  </a:txBody>
                  <a:tcPr marL="50597" marR="50597" marT="25298" marB="25298" anchor="ctr"/>
                </a:tc>
                <a:tc>
                  <a:txBody>
                    <a:bodyPr/>
                    <a:lstStyle/>
                    <a:p>
                      <a:pPr algn="ctr" fontAlgn="ctr"/>
                      <a:r>
                        <a:rPr lang="en-US" sz="1000" dirty="0">
                          <a:effectLst/>
                        </a:rPr>
                        <a:t>312,931</a:t>
                      </a:r>
                    </a:p>
                  </a:txBody>
                  <a:tcPr marL="50597" marR="50597" marT="25298" marB="25298" anchor="ctr"/>
                </a:tc>
                <a:tc>
                  <a:txBody>
                    <a:bodyPr/>
                    <a:lstStyle/>
                    <a:p>
                      <a:pPr algn="ctr" fontAlgn="ctr"/>
                      <a:r>
                        <a:rPr lang="en-US" sz="1000" dirty="0">
                          <a:effectLst/>
                        </a:rPr>
                        <a:t>8.17</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7</a:t>
                      </a:r>
                    </a:p>
                  </a:txBody>
                  <a:tcPr marL="50597" marR="50597" marT="25298" marB="25298" anchor="ctr"/>
                </a:tc>
                <a:extLst>
                  <a:ext uri="{0D108BD9-81ED-4DB2-BD59-A6C34878D82A}">
                    <a16:rowId xmlns:a16="http://schemas.microsoft.com/office/drawing/2014/main" val="988821580"/>
                  </a:ext>
                </a:extLst>
              </a:tr>
              <a:tr h="218041">
                <a:tc>
                  <a:txBody>
                    <a:bodyPr/>
                    <a:lstStyle/>
                    <a:p>
                      <a:pPr algn="ctr" fontAlgn="ctr"/>
                      <a:r>
                        <a:rPr lang="en-US" sz="1000">
                          <a:effectLst/>
                        </a:rPr>
                        <a:t>Franklin J. Schaffner</a:t>
                      </a:r>
                    </a:p>
                  </a:txBody>
                  <a:tcPr marL="50597" marR="50597" marT="25298" marB="25298" anchor="ctr"/>
                </a:tc>
                <a:tc>
                  <a:txBody>
                    <a:bodyPr/>
                    <a:lstStyle/>
                    <a:p>
                      <a:pPr algn="ctr" fontAlgn="ctr"/>
                      <a:r>
                        <a:rPr lang="en-US" sz="1000" dirty="0">
                          <a:effectLst/>
                        </a:rPr>
                        <a:t>392,688.0</a:t>
                      </a:r>
                    </a:p>
                  </a:txBody>
                  <a:tcPr marL="50597" marR="50597" marT="25298" marB="25298" anchor="ctr"/>
                </a:tc>
                <a:tc>
                  <a:txBody>
                    <a:bodyPr/>
                    <a:lstStyle/>
                    <a:p>
                      <a:pPr algn="ctr" fontAlgn="ctr"/>
                      <a:r>
                        <a:rPr lang="en-US" sz="1000" dirty="0">
                          <a:effectLst/>
                        </a:rPr>
                        <a:t>392,709.2</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dirty="0">
                          <a:effectLst/>
                        </a:rPr>
                        <a:t>7.97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7105914"/>
                  </a:ext>
                </a:extLst>
              </a:tr>
              <a:tr h="218041">
                <a:tc>
                  <a:txBody>
                    <a:bodyPr/>
                    <a:lstStyle/>
                    <a:p>
                      <a:pPr algn="ctr" fontAlgn="ctr"/>
                      <a:r>
                        <a:rPr lang="en-US" sz="1000">
                          <a:effectLst/>
                        </a:rPr>
                        <a:t>Hayao Miyazaki</a:t>
                      </a:r>
                    </a:p>
                  </a:txBody>
                  <a:tcPr marL="50597" marR="50597" marT="25298" marB="25298" anchor="ctr"/>
                </a:tc>
                <a:tc>
                  <a:txBody>
                    <a:bodyPr/>
                    <a:lstStyle/>
                    <a:p>
                      <a:pPr algn="ctr" fontAlgn="ctr"/>
                      <a:r>
                        <a:rPr lang="en-US" sz="1000" dirty="0">
                          <a:effectLst/>
                        </a:rPr>
                        <a:t>-114,456.0</a:t>
                      </a:r>
                    </a:p>
                  </a:txBody>
                  <a:tcPr marL="50597" marR="50597" marT="25298" marB="25298" anchor="ctr"/>
                </a:tc>
                <a:tc>
                  <a:txBody>
                    <a:bodyPr/>
                    <a:lstStyle/>
                    <a:p>
                      <a:pPr algn="ctr" fontAlgn="ctr"/>
                      <a:r>
                        <a:rPr lang="en-US" sz="1000" dirty="0">
                          <a:effectLst/>
                        </a:rPr>
                        <a:t>1,593,997</a:t>
                      </a:r>
                    </a:p>
                  </a:txBody>
                  <a:tcPr marL="50597" marR="50597" marT="25298" marB="25298" anchor="ctr"/>
                </a:tc>
                <a:tc>
                  <a:txBody>
                    <a:bodyPr/>
                    <a:lstStyle/>
                    <a:p>
                      <a:pPr algn="ctr" fontAlgn="ctr"/>
                      <a:r>
                        <a:rPr lang="en-US" sz="1000" dirty="0">
                          <a:effectLst/>
                        </a:rPr>
                        <a:t>8.08</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a:effectLst/>
                        </a:rPr>
                        <a:t>6</a:t>
                      </a:r>
                    </a:p>
                  </a:txBody>
                  <a:tcPr marL="50597" marR="50597" marT="25298" marB="25298" anchor="ctr"/>
                </a:tc>
                <a:extLst>
                  <a:ext uri="{0D108BD9-81ED-4DB2-BD59-A6C34878D82A}">
                    <a16:rowId xmlns:a16="http://schemas.microsoft.com/office/drawing/2014/main" val="3998760409"/>
                  </a:ext>
                </a:extLst>
              </a:tr>
              <a:tr h="218041">
                <a:tc>
                  <a:txBody>
                    <a:bodyPr/>
                    <a:lstStyle/>
                    <a:p>
                      <a:pPr algn="ctr" fontAlgn="ctr"/>
                      <a:r>
                        <a:rPr lang="en-US" sz="1000">
                          <a:effectLst/>
                        </a:rPr>
                        <a:t>Asghar Farhadi</a:t>
                      </a:r>
                    </a:p>
                  </a:txBody>
                  <a:tcPr marL="50597" marR="50597" marT="25298" marB="25298" anchor="ctr"/>
                </a:tc>
                <a:tc>
                  <a:txBody>
                    <a:bodyPr/>
                    <a:lstStyle/>
                    <a:p>
                      <a:pPr algn="ctr" fontAlgn="ctr"/>
                      <a:r>
                        <a:rPr lang="en-US" sz="1000" dirty="0">
                          <a:effectLst/>
                        </a:rPr>
                        <a:t>-15,345.99</a:t>
                      </a:r>
                    </a:p>
                  </a:txBody>
                  <a:tcPr marL="50597" marR="50597" marT="25298" marB="25298" anchor="ctr"/>
                </a:tc>
                <a:tc>
                  <a:txBody>
                    <a:bodyPr/>
                    <a:lstStyle/>
                    <a:p>
                      <a:pPr algn="ctr" fontAlgn="ctr"/>
                      <a:r>
                        <a:rPr lang="en-US" sz="1000" dirty="0">
                          <a:effectLst/>
                        </a:rPr>
                        <a:t>95,154.01</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1403227776"/>
                  </a:ext>
                </a:extLst>
              </a:tr>
              <a:tr h="218041">
                <a:tc>
                  <a:txBody>
                    <a:bodyPr/>
                    <a:lstStyle/>
                    <a:p>
                      <a:pPr algn="ctr" fontAlgn="ctr"/>
                      <a:r>
                        <a:rPr lang="en-US" sz="1000">
                          <a:effectLst/>
                        </a:rPr>
                        <a:t>Giuseppe Tornatore</a:t>
                      </a:r>
                    </a:p>
                  </a:txBody>
                  <a:tcPr marL="50597" marR="50597" marT="25298" marB="25298" anchor="ctr"/>
                </a:tc>
                <a:tc>
                  <a:txBody>
                    <a:bodyPr/>
                    <a:lstStyle/>
                    <a:p>
                      <a:pPr algn="ctr" fontAlgn="ctr"/>
                      <a:r>
                        <a:rPr lang="en-US" sz="1000" dirty="0">
                          <a:effectLst/>
                        </a:rPr>
                        <a:t>-7,176.775</a:t>
                      </a:r>
                    </a:p>
                  </a:txBody>
                  <a:tcPr marL="50597" marR="50597" marT="25298" marB="25298" anchor="ctr"/>
                </a:tc>
                <a:tc>
                  <a:txBody>
                    <a:bodyPr/>
                    <a:lstStyle/>
                    <a:p>
                      <a:pPr algn="ctr" fontAlgn="ctr"/>
                      <a:r>
                        <a:rPr lang="en-US" sz="1000" dirty="0">
                          <a:effectLst/>
                        </a:rPr>
                        <a:t>-5,937.345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8.3</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2852907041"/>
                  </a:ext>
                </a:extLst>
              </a:tr>
              <a:tr h="218041">
                <a:tc>
                  <a:txBody>
                    <a:bodyPr/>
                    <a:lstStyle/>
                    <a:p>
                      <a:pPr algn="ctr" fontAlgn="ctr"/>
                      <a:r>
                        <a:rPr lang="en-US" sz="1000">
                          <a:effectLst/>
                        </a:rPr>
                        <a:t>Denis Villeneuve</a:t>
                      </a:r>
                    </a:p>
                  </a:txBody>
                  <a:tcPr marL="50597" marR="50597" marT="25298" marB="25298" anchor="ctr"/>
                </a:tc>
                <a:tc>
                  <a:txBody>
                    <a:bodyPr/>
                    <a:lstStyle/>
                    <a:p>
                      <a:pPr algn="ctr" fontAlgn="ctr"/>
                      <a:r>
                        <a:rPr lang="en-US" sz="1000" dirty="0">
                          <a:effectLst/>
                        </a:rPr>
                        <a:t>45,526.45</a:t>
                      </a:r>
                    </a:p>
                  </a:txBody>
                  <a:tcPr marL="50597" marR="50597" marT="25298" marB="25298" anchor="ctr"/>
                </a:tc>
                <a:tc>
                  <a:txBody>
                    <a:bodyPr/>
                    <a:lstStyle/>
                    <a:p>
                      <a:pPr algn="ctr" fontAlgn="ctr"/>
                      <a:r>
                        <a:rPr lang="en-US" sz="1000" dirty="0">
                          <a:effectLst/>
                        </a:rPr>
                        <a:t>789,297.1</a:t>
                      </a:r>
                    </a:p>
                  </a:txBody>
                  <a:tcPr marL="50597" marR="50597" marT="25298" marB="25298" anchor="ctr"/>
                </a:tc>
                <a:tc>
                  <a:txBody>
                    <a:bodyPr/>
                    <a:lstStyle/>
                    <a:p>
                      <a:pPr algn="ctr" fontAlgn="ctr"/>
                      <a:r>
                        <a:rPr lang="en-US" sz="1000" dirty="0">
                          <a:effectLst/>
                        </a:rPr>
                        <a:t>8.04</a:t>
                      </a:r>
                    </a:p>
                  </a:txBody>
                  <a:tcPr marL="50597" marR="50597" marT="25298" marB="25298" anchor="ctr"/>
                </a:tc>
                <a:tc>
                  <a:txBody>
                    <a:bodyPr/>
                    <a:lstStyle/>
                    <a:p>
                      <a:pPr algn="ctr" fontAlgn="ctr"/>
                      <a:r>
                        <a:rPr lang="en-US" sz="1000" dirty="0">
                          <a:effectLst/>
                        </a:rPr>
                        <a:t>7.98</a:t>
                      </a:r>
                    </a:p>
                  </a:txBody>
                  <a:tcPr marL="50597" marR="50597" marT="25298" marB="25298" anchor="ctr"/>
                </a:tc>
                <a:tc>
                  <a:txBody>
                    <a:bodyPr/>
                    <a:lstStyle/>
                    <a:p>
                      <a:pPr algn="ctr" fontAlgn="ctr"/>
                      <a:r>
                        <a:rPr lang="en-US" sz="1000" dirty="0">
                          <a:effectLst/>
                        </a:rPr>
                        <a:t>5</a:t>
                      </a:r>
                    </a:p>
                  </a:txBody>
                  <a:tcPr marL="50597" marR="50597" marT="25298" marB="25298" anchor="ctr"/>
                </a:tc>
                <a:extLst>
                  <a:ext uri="{0D108BD9-81ED-4DB2-BD59-A6C34878D82A}">
                    <a16:rowId xmlns:a16="http://schemas.microsoft.com/office/drawing/2014/main" val="3988561677"/>
                  </a:ext>
                </a:extLst>
              </a:tr>
            </a:tbl>
          </a:graphicData>
        </a:graphic>
      </p:graphicFrame>
      <p:graphicFrame>
        <p:nvGraphicFramePr>
          <p:cNvPr id="8" name="Table 7">
            <a:extLst>
              <a:ext uri="{FF2B5EF4-FFF2-40B4-BE49-F238E27FC236}">
                <a16:creationId xmlns:a16="http://schemas.microsoft.com/office/drawing/2014/main" id="{80DD0E52-0688-47FE-8413-C87B477C1701}"/>
              </a:ext>
            </a:extLst>
          </p:cNvPr>
          <p:cNvGraphicFramePr>
            <a:graphicFrameLocks noGrp="1"/>
          </p:cNvGraphicFramePr>
          <p:nvPr>
            <p:extLst>
              <p:ext uri="{D42A27DB-BD31-4B8C-83A1-F6EECF244321}">
                <p14:modId xmlns:p14="http://schemas.microsoft.com/office/powerpoint/2010/main" val="3887581247"/>
              </p:ext>
            </p:extLst>
          </p:nvPr>
        </p:nvGraphicFramePr>
        <p:xfrm>
          <a:off x="6662470" y="1975346"/>
          <a:ext cx="5486400" cy="3661160"/>
        </p:xfrm>
        <a:graphic>
          <a:graphicData uri="http://schemas.openxmlformats.org/drawingml/2006/table">
            <a:tbl>
              <a:tblPr firstRow="1">
                <a:tableStyleId>{35758FB7-9AC5-4552-8A53-C91805E547FA}</a:tableStyleId>
              </a:tblPr>
              <a:tblGrid>
                <a:gridCol w="1828800">
                  <a:extLst>
                    <a:ext uri="{9D8B030D-6E8A-4147-A177-3AD203B41FA5}">
                      <a16:colId xmlns:a16="http://schemas.microsoft.com/office/drawing/2014/main" val="3568360984"/>
                    </a:ext>
                  </a:extLst>
                </a:gridCol>
                <a:gridCol w="731520">
                  <a:extLst>
                    <a:ext uri="{9D8B030D-6E8A-4147-A177-3AD203B41FA5}">
                      <a16:colId xmlns:a16="http://schemas.microsoft.com/office/drawing/2014/main" val="1210461970"/>
                    </a:ext>
                  </a:extLst>
                </a:gridCol>
                <a:gridCol w="731520">
                  <a:extLst>
                    <a:ext uri="{9D8B030D-6E8A-4147-A177-3AD203B41FA5}">
                      <a16:colId xmlns:a16="http://schemas.microsoft.com/office/drawing/2014/main" val="3841353960"/>
                    </a:ext>
                  </a:extLst>
                </a:gridCol>
                <a:gridCol w="640080">
                  <a:extLst>
                    <a:ext uri="{9D8B030D-6E8A-4147-A177-3AD203B41FA5}">
                      <a16:colId xmlns:a16="http://schemas.microsoft.com/office/drawing/2014/main" val="1244848037"/>
                    </a:ext>
                  </a:extLst>
                </a:gridCol>
                <a:gridCol w="640080">
                  <a:extLst>
                    <a:ext uri="{9D8B030D-6E8A-4147-A177-3AD203B41FA5}">
                      <a16:colId xmlns:a16="http://schemas.microsoft.com/office/drawing/2014/main" val="1289592218"/>
                    </a:ext>
                  </a:extLst>
                </a:gridCol>
                <a:gridCol w="914400">
                  <a:extLst>
                    <a:ext uri="{9D8B030D-6E8A-4147-A177-3AD203B41FA5}">
                      <a16:colId xmlns:a16="http://schemas.microsoft.com/office/drawing/2014/main" val="2236077154"/>
                    </a:ext>
                  </a:extLst>
                </a:gridCol>
              </a:tblGrid>
              <a:tr h="408155">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228601058"/>
                  </a:ext>
                </a:extLst>
              </a:tr>
              <a:tr h="216867">
                <a:tc>
                  <a:txBody>
                    <a:bodyPr/>
                    <a:lstStyle/>
                    <a:p>
                      <a:pPr algn="ctr" fontAlgn="ctr"/>
                      <a:r>
                        <a:rPr lang="en-US" sz="1000" dirty="0">
                          <a:effectLst/>
                        </a:rPr>
                        <a:t>Charles Chaplin</a:t>
                      </a:r>
                    </a:p>
                  </a:txBody>
                  <a:tcPr marL="48891" marR="48891" marT="24446" marB="24446" anchor="ctr"/>
                </a:tc>
                <a:tc>
                  <a:txBody>
                    <a:bodyPr/>
                    <a:lstStyle/>
                    <a:p>
                      <a:pPr algn="ctr" fontAlgn="ctr"/>
                      <a:r>
                        <a:rPr lang="en-US" sz="1000" dirty="0">
                          <a:effectLst/>
                        </a:rPr>
                        <a:t>-14,086.21</a:t>
                      </a:r>
                    </a:p>
                  </a:txBody>
                  <a:tcPr marL="48891" marR="48891" marT="24446" marB="24446" anchor="ctr"/>
                </a:tc>
                <a:tc>
                  <a:txBody>
                    <a:bodyPr/>
                    <a:lstStyle/>
                    <a:p>
                      <a:pPr algn="ctr" fontAlgn="ctr"/>
                      <a:r>
                        <a:rPr lang="en-US" sz="1000" dirty="0">
                          <a:effectLst/>
                        </a:rPr>
                        <a:t>-12,610.83</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534019539"/>
                  </a:ext>
                </a:extLst>
              </a:tr>
              <a:tr h="216867">
                <a:tc>
                  <a:txBody>
                    <a:bodyPr/>
                    <a:lstStyle/>
                    <a:p>
                      <a:pPr algn="ctr" fontAlgn="ctr"/>
                      <a:r>
                        <a:rPr lang="en-US" sz="1000">
                          <a:effectLst/>
                        </a:rPr>
                        <a:t>Sergio Leone</a:t>
                      </a:r>
                    </a:p>
                  </a:txBody>
                  <a:tcPr marL="48891" marR="48891" marT="24446" marB="24446" anchor="ctr"/>
                </a:tc>
                <a:tc>
                  <a:txBody>
                    <a:bodyPr/>
                    <a:lstStyle/>
                    <a:p>
                      <a:pPr algn="ctr" fontAlgn="ctr"/>
                      <a:r>
                        <a:rPr lang="en-US" sz="1000" dirty="0">
                          <a:effectLst/>
                        </a:rPr>
                        <a:t>175,333.3</a:t>
                      </a:r>
                    </a:p>
                  </a:txBody>
                  <a:tcPr marL="48891" marR="48891" marT="24446" marB="24446" anchor="ctr"/>
                </a:tc>
                <a:tc>
                  <a:txBody>
                    <a:bodyPr/>
                    <a:lstStyle/>
                    <a:p>
                      <a:pPr algn="ctr" fontAlgn="ctr"/>
                      <a:r>
                        <a:rPr lang="en-US" sz="1000" dirty="0">
                          <a:effectLst/>
                        </a:rPr>
                        <a:t>175,895.8</a:t>
                      </a:r>
                    </a:p>
                  </a:txBody>
                  <a:tcPr marL="48891" marR="48891" marT="24446" marB="24446" anchor="ctr"/>
                </a:tc>
                <a:tc>
                  <a:txBody>
                    <a:bodyPr/>
                    <a:lstStyle/>
                    <a:p>
                      <a:pPr algn="ctr" fontAlgn="ctr"/>
                      <a:r>
                        <a:rPr lang="en-US" sz="1000" dirty="0">
                          <a:effectLst/>
                        </a:rPr>
                        <a:t>8.33</a:t>
                      </a:r>
                    </a:p>
                  </a:txBody>
                  <a:tcPr marL="48891" marR="48891" marT="24446" marB="24446" anchor="ctr"/>
                </a:tc>
                <a:tc>
                  <a:txBody>
                    <a:bodyPr/>
                    <a:lstStyle/>
                    <a:p>
                      <a:pPr algn="ctr" fontAlgn="ctr"/>
                      <a:r>
                        <a:rPr lang="en-US" sz="1000" dirty="0">
                          <a:effectLst/>
                        </a:rPr>
                        <a:t>8.37</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4138644490"/>
                  </a:ext>
                </a:extLst>
              </a:tr>
              <a:tr h="216867">
                <a:tc>
                  <a:txBody>
                    <a:bodyPr/>
                    <a:lstStyle/>
                    <a:p>
                      <a:pPr algn="ctr" fontAlgn="ctr"/>
                      <a:r>
                        <a:rPr lang="en-US" sz="1000">
                          <a:effectLst/>
                        </a:rPr>
                        <a:t>Alfred Hitchcock</a:t>
                      </a:r>
                    </a:p>
                  </a:txBody>
                  <a:tcPr marL="48891" marR="48891" marT="24446" marB="24446" anchor="ctr"/>
                </a:tc>
                <a:tc>
                  <a:txBody>
                    <a:bodyPr/>
                    <a:lstStyle/>
                    <a:p>
                      <a:pPr algn="ctr" fontAlgn="ctr"/>
                      <a:r>
                        <a:rPr lang="en-US" sz="1000" dirty="0">
                          <a:effectLst/>
                        </a:rPr>
                        <a:t>176,990.4</a:t>
                      </a:r>
                    </a:p>
                  </a:txBody>
                  <a:tcPr marL="48891" marR="48891" marT="24446" marB="24446" anchor="ctr"/>
                </a:tc>
                <a:tc>
                  <a:txBody>
                    <a:bodyPr/>
                    <a:lstStyle/>
                    <a:p>
                      <a:pPr algn="ctr" fontAlgn="ctr"/>
                      <a:r>
                        <a:rPr lang="en-US" sz="1000" dirty="0">
                          <a:effectLst/>
                        </a:rPr>
                        <a:t>177,861.8</a:t>
                      </a:r>
                    </a:p>
                  </a:txBody>
                  <a:tcPr marL="48891" marR="48891" marT="24446" marB="24446" anchor="ctr"/>
                </a:tc>
                <a:tc>
                  <a:txBody>
                    <a:bodyPr/>
                    <a:lstStyle/>
                    <a:p>
                      <a:pPr algn="ctr" fontAlgn="ctr"/>
                      <a:r>
                        <a:rPr lang="en-US" sz="1000" dirty="0">
                          <a:effectLst/>
                        </a:rPr>
                        <a:t>8.45</a:t>
                      </a:r>
                    </a:p>
                  </a:txBody>
                  <a:tcPr marL="48891" marR="48891" marT="24446" marB="24446" anchor="ctr"/>
                </a:tc>
                <a:tc>
                  <a:txBody>
                    <a:bodyPr/>
                    <a:lstStyle/>
                    <a:p>
                      <a:pPr algn="ctr" fontAlgn="ctr"/>
                      <a:r>
                        <a:rPr lang="en-US" sz="1000" dirty="0">
                          <a:effectLst/>
                        </a:rPr>
                        <a:t>8.35</a:t>
                      </a:r>
                    </a:p>
                  </a:txBody>
                  <a:tcPr marL="48891" marR="48891" marT="24446" marB="24446" anchor="ctr"/>
                </a:tc>
                <a:tc>
                  <a:txBody>
                    <a:bodyPr/>
                    <a:lstStyle/>
                    <a:p>
                      <a:pPr algn="ctr" fontAlgn="ctr"/>
                      <a:r>
                        <a:rPr lang="en-US" sz="1000">
                          <a:effectLst/>
                        </a:rPr>
                        <a:t>4</a:t>
                      </a:r>
                    </a:p>
                  </a:txBody>
                  <a:tcPr marL="48891" marR="48891" marT="24446" marB="24446" anchor="ctr"/>
                </a:tc>
                <a:extLst>
                  <a:ext uri="{0D108BD9-81ED-4DB2-BD59-A6C34878D82A}">
                    <a16:rowId xmlns:a16="http://schemas.microsoft.com/office/drawing/2014/main" val="2394793188"/>
                  </a:ext>
                </a:extLst>
              </a:tr>
              <a:tr h="216867">
                <a:tc>
                  <a:txBody>
                    <a:bodyPr/>
                    <a:lstStyle/>
                    <a:p>
                      <a:pPr algn="ctr" fontAlgn="ctr"/>
                      <a:r>
                        <a:rPr lang="en-US" sz="1000">
                          <a:effectLst/>
                        </a:rPr>
                        <a:t>Giuseppe Tornatore</a:t>
                      </a:r>
                    </a:p>
                  </a:txBody>
                  <a:tcPr marL="48891" marR="48891" marT="24446" marB="24446" anchor="ctr"/>
                </a:tc>
                <a:tc>
                  <a:txBody>
                    <a:bodyPr/>
                    <a:lstStyle/>
                    <a:p>
                      <a:pPr algn="ctr" fontAlgn="ctr"/>
                      <a:r>
                        <a:rPr lang="en-US" sz="1000" dirty="0">
                          <a:effectLst/>
                        </a:rPr>
                        <a:t>-7,176.775</a:t>
                      </a:r>
                    </a:p>
                  </a:txBody>
                  <a:tcPr marL="48891" marR="48891" marT="24446" marB="24446" anchor="ctr"/>
                </a:tc>
                <a:tc>
                  <a:txBody>
                    <a:bodyPr/>
                    <a:lstStyle/>
                    <a:p>
                      <a:pPr algn="ctr" fontAlgn="ctr"/>
                      <a:r>
                        <a:rPr lang="en-US" sz="1000" dirty="0">
                          <a:effectLst/>
                        </a:rPr>
                        <a:t>-5,937.345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4976614"/>
                  </a:ext>
                </a:extLst>
              </a:tr>
              <a:tr h="216867">
                <a:tc>
                  <a:txBody>
                    <a:bodyPr/>
                    <a:lstStyle/>
                    <a:p>
                      <a:pPr algn="ctr" fontAlgn="ctr"/>
                      <a:r>
                        <a:rPr lang="en-US" sz="1000">
                          <a:effectLst/>
                        </a:rPr>
                        <a:t>Christopher Nolan</a:t>
                      </a:r>
                    </a:p>
                  </a:txBody>
                  <a:tcPr marL="48891" marR="48891" marT="24446" marB="24446" anchor="ctr"/>
                </a:tc>
                <a:tc>
                  <a:txBody>
                    <a:bodyPr/>
                    <a:lstStyle/>
                    <a:p>
                      <a:pPr algn="ctr" fontAlgn="ctr"/>
                      <a:r>
                        <a:rPr lang="en-US" sz="1000" dirty="0">
                          <a:effectLst/>
                        </a:rPr>
                        <a:t>901,595.2</a:t>
                      </a:r>
                    </a:p>
                  </a:txBody>
                  <a:tcPr marL="48891" marR="48891" marT="24446" marB="24446" anchor="ctr"/>
                </a:tc>
                <a:tc>
                  <a:txBody>
                    <a:bodyPr/>
                    <a:lstStyle/>
                    <a:p>
                      <a:pPr algn="ctr" fontAlgn="ctr"/>
                      <a:r>
                        <a:rPr lang="en-US" sz="1000" dirty="0">
                          <a:effectLst/>
                        </a:rPr>
                        <a:t>3,651,896</a:t>
                      </a:r>
                    </a:p>
                  </a:txBody>
                  <a:tcPr marL="48891" marR="48891" marT="24446" marB="24446" anchor="ctr"/>
                </a:tc>
                <a:tc>
                  <a:txBody>
                    <a:bodyPr/>
                    <a:lstStyle/>
                    <a:p>
                      <a:pPr algn="ctr" fontAlgn="ctr"/>
                      <a:r>
                        <a:rPr lang="en-US" sz="1000" dirty="0">
                          <a:effectLst/>
                        </a:rPr>
                        <a:t>8.23</a:t>
                      </a:r>
                    </a:p>
                  </a:txBody>
                  <a:tcPr marL="48891" marR="48891" marT="24446" marB="24446" anchor="ctr"/>
                </a:tc>
                <a:tc>
                  <a:txBody>
                    <a:bodyPr/>
                    <a:lstStyle/>
                    <a:p>
                      <a:pPr algn="ctr" fontAlgn="ctr"/>
                      <a:r>
                        <a:rPr lang="en-US" sz="1000" dirty="0">
                          <a:effectLst/>
                        </a:rPr>
                        <a:t>8.25</a:t>
                      </a:r>
                    </a:p>
                  </a:txBody>
                  <a:tcPr marL="48891" marR="48891" marT="24446" marB="24446" anchor="ctr"/>
                </a:tc>
                <a:tc>
                  <a:txBody>
                    <a:bodyPr/>
                    <a:lstStyle/>
                    <a:p>
                      <a:pPr algn="ctr" fontAlgn="ctr"/>
                      <a:r>
                        <a:rPr lang="en-US" sz="1000">
                          <a:effectLst/>
                        </a:rPr>
                        <a:t>10</a:t>
                      </a:r>
                    </a:p>
                  </a:txBody>
                  <a:tcPr marL="48891" marR="48891" marT="24446" marB="24446" anchor="ctr"/>
                </a:tc>
                <a:extLst>
                  <a:ext uri="{0D108BD9-81ED-4DB2-BD59-A6C34878D82A}">
                    <a16:rowId xmlns:a16="http://schemas.microsoft.com/office/drawing/2014/main" val="3959318534"/>
                  </a:ext>
                </a:extLst>
              </a:tr>
              <a:tr h="216867">
                <a:tc>
                  <a:txBody>
                    <a:bodyPr/>
                    <a:lstStyle/>
                    <a:p>
                      <a:pPr algn="ctr" fontAlgn="ctr"/>
                      <a:r>
                        <a:rPr lang="en-US" sz="1000">
                          <a:effectLst/>
                        </a:rPr>
                        <a:t>Thomas Vinterberg</a:t>
                      </a:r>
                    </a:p>
                  </a:txBody>
                  <a:tcPr marL="48891" marR="48891" marT="24446" marB="24446" anchor="ctr"/>
                </a:tc>
                <a:tc>
                  <a:txBody>
                    <a:bodyPr/>
                    <a:lstStyle/>
                    <a:p>
                      <a:pPr algn="ctr" fontAlgn="ctr"/>
                      <a:r>
                        <a:rPr lang="en-US" sz="1000" dirty="0">
                          <a:effectLst/>
                        </a:rPr>
                        <a:t>-14,152.34</a:t>
                      </a:r>
                    </a:p>
                  </a:txBody>
                  <a:tcPr marL="48891" marR="48891" marT="24446" marB="24446" anchor="ctr"/>
                </a:tc>
                <a:tc>
                  <a:txBody>
                    <a:bodyPr/>
                    <a:lstStyle/>
                    <a:p>
                      <a:pPr algn="ctr" fontAlgn="ctr"/>
                      <a:r>
                        <a:rPr lang="en-US" sz="1000" dirty="0">
                          <a:effectLst/>
                        </a:rPr>
                        <a:t>66,492.4</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2389477023"/>
                  </a:ext>
                </a:extLst>
              </a:tr>
              <a:tr h="216867">
                <a:tc>
                  <a:txBody>
                    <a:bodyPr/>
                    <a:lstStyle/>
                    <a:p>
                      <a:pPr algn="ctr" fontAlgn="ctr"/>
                      <a:r>
                        <a:rPr lang="en-US" sz="1000">
                          <a:effectLst/>
                        </a:rPr>
                        <a:t>Orson Welles</a:t>
                      </a:r>
                    </a:p>
                  </a:txBody>
                  <a:tcPr marL="48891" marR="48891" marT="24446" marB="24446" anchor="ctr"/>
                </a:tc>
                <a:tc>
                  <a:txBody>
                    <a:bodyPr/>
                    <a:lstStyle/>
                    <a:p>
                      <a:pPr algn="ctr" fontAlgn="ctr"/>
                      <a:r>
                        <a:rPr lang="en-US" sz="1000" dirty="0">
                          <a:effectLst/>
                        </a:rPr>
                        <a:t>10,821.86</a:t>
                      </a:r>
                    </a:p>
                  </a:txBody>
                  <a:tcPr marL="48891" marR="48891" marT="24446" marB="24446" anchor="ctr"/>
                </a:tc>
                <a:tc>
                  <a:txBody>
                    <a:bodyPr/>
                    <a:lstStyle/>
                    <a:p>
                      <a:pPr algn="ctr" fontAlgn="ctr"/>
                      <a:r>
                        <a:rPr lang="en-US" sz="1000" dirty="0">
                          <a:effectLst/>
                        </a:rPr>
                        <a:t>11,061.64</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342912714"/>
                  </a:ext>
                </a:extLst>
              </a:tr>
              <a:tr h="216867">
                <a:tc>
                  <a:txBody>
                    <a:bodyPr/>
                    <a:lstStyle/>
                    <a:p>
                      <a:pPr algn="ctr" fontAlgn="ctr"/>
                      <a:r>
                        <a:rPr lang="en-US" sz="1000">
                          <a:effectLst/>
                        </a:rPr>
                        <a:t>Quentin Tarantino</a:t>
                      </a:r>
                    </a:p>
                  </a:txBody>
                  <a:tcPr marL="48891" marR="48891" marT="24446" marB="24446" anchor="ctr"/>
                </a:tc>
                <a:tc>
                  <a:txBody>
                    <a:bodyPr/>
                    <a:lstStyle/>
                    <a:p>
                      <a:pPr algn="ctr" fontAlgn="ctr"/>
                      <a:r>
                        <a:rPr lang="en-US" sz="1000" dirty="0">
                          <a:effectLst/>
                        </a:rPr>
                        <a:t>422,110.4</a:t>
                      </a:r>
                    </a:p>
                  </a:txBody>
                  <a:tcPr marL="48891" marR="48891" marT="24446" marB="24446" anchor="ctr"/>
                </a:tc>
                <a:tc>
                  <a:txBody>
                    <a:bodyPr/>
                    <a:lstStyle/>
                    <a:p>
                      <a:pPr algn="ctr" fontAlgn="ctr"/>
                      <a:r>
                        <a:rPr lang="en-US" sz="1000" dirty="0">
                          <a:effectLst/>
                        </a:rPr>
                        <a:t>1,642,625</a:t>
                      </a:r>
                    </a:p>
                  </a:txBody>
                  <a:tcPr marL="48891" marR="48891" marT="24446" marB="24446" anchor="ctr"/>
                </a:tc>
                <a:tc>
                  <a:txBody>
                    <a:bodyPr/>
                    <a:lstStyle/>
                    <a:p>
                      <a:pPr algn="ctr" fontAlgn="ctr"/>
                      <a:r>
                        <a:rPr lang="en-US" sz="1000" dirty="0">
                          <a:effectLst/>
                        </a:rPr>
                        <a:t>8.2</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9</a:t>
                      </a:r>
                    </a:p>
                  </a:txBody>
                  <a:tcPr marL="48891" marR="48891" marT="24446" marB="24446" anchor="ctr"/>
                </a:tc>
                <a:extLst>
                  <a:ext uri="{0D108BD9-81ED-4DB2-BD59-A6C34878D82A}">
                    <a16:rowId xmlns:a16="http://schemas.microsoft.com/office/drawing/2014/main" val="401308877"/>
                  </a:ext>
                </a:extLst>
              </a:tr>
              <a:tr h="216867">
                <a:tc>
                  <a:txBody>
                    <a:bodyPr/>
                    <a:lstStyle/>
                    <a:p>
                      <a:pPr algn="ctr" fontAlgn="ctr"/>
                      <a:r>
                        <a:rPr lang="en-US" sz="1000">
                          <a:effectLst/>
                        </a:rPr>
                        <a:t>Stanley Kubrick</a:t>
                      </a:r>
                    </a:p>
                  </a:txBody>
                  <a:tcPr marL="48891" marR="48891" marT="24446" marB="24446" anchor="ctr"/>
                </a:tc>
                <a:tc>
                  <a:txBody>
                    <a:bodyPr/>
                    <a:lstStyle/>
                    <a:p>
                      <a:pPr algn="ctr" fontAlgn="ctr"/>
                      <a:r>
                        <a:rPr lang="en-US" sz="1000" dirty="0">
                          <a:effectLst/>
                        </a:rPr>
                        <a:t>147,474.5</a:t>
                      </a:r>
                    </a:p>
                  </a:txBody>
                  <a:tcPr marL="48891" marR="48891" marT="24446" marB="24446" anchor="ctr"/>
                </a:tc>
                <a:tc>
                  <a:txBody>
                    <a:bodyPr/>
                    <a:lstStyle/>
                    <a:p>
                      <a:pPr algn="ctr" fontAlgn="ctr"/>
                      <a:r>
                        <a:rPr lang="en-US" sz="1000" dirty="0">
                          <a:effectLst/>
                        </a:rPr>
                        <a:t>3,12,931</a:t>
                      </a:r>
                    </a:p>
                  </a:txBody>
                  <a:tcPr marL="48891" marR="48891" marT="24446" marB="24446" anchor="ctr"/>
                </a:tc>
                <a:tc>
                  <a:txBody>
                    <a:bodyPr/>
                    <a:lstStyle/>
                    <a:p>
                      <a:pPr algn="ctr" fontAlgn="ctr"/>
                      <a:r>
                        <a:rPr lang="en-US" sz="1000" dirty="0">
                          <a:effectLst/>
                        </a:rPr>
                        <a:t>8.17</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7</a:t>
                      </a:r>
                    </a:p>
                  </a:txBody>
                  <a:tcPr marL="48891" marR="48891" marT="24446" marB="24446" anchor="ctr"/>
                </a:tc>
                <a:extLst>
                  <a:ext uri="{0D108BD9-81ED-4DB2-BD59-A6C34878D82A}">
                    <a16:rowId xmlns:a16="http://schemas.microsoft.com/office/drawing/2014/main" val="3214908836"/>
                  </a:ext>
                </a:extLst>
              </a:tr>
              <a:tr h="216867">
                <a:tc>
                  <a:txBody>
                    <a:bodyPr/>
                    <a:lstStyle/>
                    <a:p>
                      <a:pPr algn="ctr" fontAlgn="ctr"/>
                      <a:r>
                        <a:rPr lang="en-US" sz="1000">
                          <a:effectLst/>
                        </a:rPr>
                        <a:t>David Lean</a:t>
                      </a:r>
                    </a:p>
                  </a:txBody>
                  <a:tcPr marL="48891" marR="48891" marT="24446" marB="24446" anchor="ctr"/>
                </a:tc>
                <a:tc>
                  <a:txBody>
                    <a:bodyPr/>
                    <a:lstStyle/>
                    <a:p>
                      <a:pPr algn="ctr" fontAlgn="ctr"/>
                      <a:r>
                        <a:rPr lang="en-US" sz="1000" dirty="0">
                          <a:effectLst/>
                        </a:rPr>
                        <a:t>517,427.8</a:t>
                      </a:r>
                    </a:p>
                  </a:txBody>
                  <a:tcPr marL="48891" marR="48891" marT="24446" marB="24446" anchor="ctr"/>
                </a:tc>
                <a:tc>
                  <a:txBody>
                    <a:bodyPr/>
                    <a:lstStyle/>
                    <a:p>
                      <a:pPr algn="ctr" fontAlgn="ctr"/>
                      <a:r>
                        <a:rPr lang="en-US" sz="1000" dirty="0">
                          <a:effectLst/>
                        </a:rPr>
                        <a:t>519,431.5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3342187828"/>
                  </a:ext>
                </a:extLst>
              </a:tr>
              <a:tr h="216867">
                <a:tc>
                  <a:txBody>
                    <a:bodyPr/>
                    <a:lstStyle/>
                    <a:p>
                      <a:pPr algn="ctr" fontAlgn="ctr"/>
                      <a:r>
                        <a:rPr lang="en-US" sz="1000">
                          <a:effectLst/>
                        </a:rPr>
                        <a:t>Akira Kurosawa</a:t>
                      </a:r>
                    </a:p>
                  </a:txBody>
                  <a:tcPr marL="48891" marR="48891" marT="24446" marB="24446" anchor="ctr"/>
                </a:tc>
                <a:tc>
                  <a:txBody>
                    <a:bodyPr/>
                    <a:lstStyle/>
                    <a:p>
                      <a:pPr algn="ctr" fontAlgn="ctr"/>
                      <a:r>
                        <a:rPr lang="en-US" sz="1000" dirty="0">
                          <a:effectLst/>
                        </a:rPr>
                        <a:t>-31,891.47</a:t>
                      </a:r>
                    </a:p>
                  </a:txBody>
                  <a:tcPr marL="48891" marR="48891" marT="24446" marB="24446" anchor="ctr"/>
                </a:tc>
                <a:tc>
                  <a:txBody>
                    <a:bodyPr/>
                    <a:lstStyle/>
                    <a:p>
                      <a:pPr algn="ctr" fontAlgn="ctr"/>
                      <a:r>
                        <a:rPr lang="en-US" sz="1000" dirty="0">
                          <a:effectLst/>
                        </a:rPr>
                        <a:t>-31,749.35</a:t>
                      </a:r>
                    </a:p>
                  </a:txBody>
                  <a:tcPr marL="48891" marR="48891" marT="24446" marB="24446" anchor="ctr"/>
                </a:tc>
                <a:tc>
                  <a:txBody>
                    <a:bodyPr/>
                    <a:lstStyle/>
                    <a:p>
                      <a:pPr algn="ctr" fontAlgn="ctr"/>
                      <a:r>
                        <a:rPr lang="en-US" sz="1000" dirty="0">
                          <a:effectLst/>
                        </a:rPr>
                        <a:t>8.27</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26684980"/>
                  </a:ext>
                </a:extLst>
              </a:tr>
              <a:tr h="216867">
                <a:tc>
                  <a:txBody>
                    <a:bodyPr/>
                    <a:lstStyle/>
                    <a:p>
                      <a:pPr algn="ctr" fontAlgn="ctr"/>
                      <a:r>
                        <a:rPr lang="en-US" sz="1000">
                          <a:effectLst/>
                        </a:rPr>
                        <a:t>Hayao Miyazaki</a:t>
                      </a:r>
                    </a:p>
                  </a:txBody>
                  <a:tcPr marL="48891" marR="48891" marT="24446" marB="24446" anchor="ctr"/>
                </a:tc>
                <a:tc>
                  <a:txBody>
                    <a:bodyPr/>
                    <a:lstStyle/>
                    <a:p>
                      <a:pPr algn="ctr" fontAlgn="ctr"/>
                      <a:r>
                        <a:rPr lang="en-US" sz="1000" dirty="0">
                          <a:effectLst/>
                        </a:rPr>
                        <a:t>-114,456</a:t>
                      </a:r>
                    </a:p>
                  </a:txBody>
                  <a:tcPr marL="48891" marR="48891" marT="24446" marB="24446" anchor="ctr"/>
                </a:tc>
                <a:tc>
                  <a:txBody>
                    <a:bodyPr/>
                    <a:lstStyle/>
                    <a:p>
                      <a:pPr algn="ctr" fontAlgn="ctr"/>
                      <a:r>
                        <a:rPr lang="en-US" sz="1000" dirty="0">
                          <a:effectLst/>
                        </a:rPr>
                        <a:t>1,593,997</a:t>
                      </a:r>
                    </a:p>
                  </a:txBody>
                  <a:tcPr marL="48891" marR="48891" marT="24446" marB="24446" anchor="ctr"/>
                </a:tc>
                <a:tc>
                  <a:txBody>
                    <a:bodyPr/>
                    <a:lstStyle/>
                    <a:p>
                      <a:pPr algn="ctr" fontAlgn="ctr"/>
                      <a:r>
                        <a:rPr lang="en-US" sz="1000" dirty="0">
                          <a:effectLst/>
                        </a:rPr>
                        <a:t>8.08</a:t>
                      </a:r>
                    </a:p>
                  </a:txBody>
                  <a:tcPr marL="48891" marR="48891" marT="24446" marB="24446" anchor="ctr"/>
                </a:tc>
                <a:tc>
                  <a:txBody>
                    <a:bodyPr/>
                    <a:lstStyle/>
                    <a:p>
                      <a:pPr algn="ctr" fontAlgn="ctr"/>
                      <a:r>
                        <a:rPr lang="en-US" sz="1000" dirty="0">
                          <a:effectLst/>
                        </a:rPr>
                        <a:t>8.1</a:t>
                      </a:r>
                    </a:p>
                  </a:txBody>
                  <a:tcPr marL="48891" marR="48891" marT="24446" marB="24446" anchor="ctr"/>
                </a:tc>
                <a:tc>
                  <a:txBody>
                    <a:bodyPr/>
                    <a:lstStyle/>
                    <a:p>
                      <a:pPr algn="ctr" fontAlgn="ctr"/>
                      <a:r>
                        <a:rPr lang="en-US" sz="1000">
                          <a:effectLst/>
                        </a:rPr>
                        <a:t>6</a:t>
                      </a:r>
                    </a:p>
                  </a:txBody>
                  <a:tcPr marL="48891" marR="48891" marT="24446" marB="24446" anchor="ctr"/>
                </a:tc>
                <a:extLst>
                  <a:ext uri="{0D108BD9-81ED-4DB2-BD59-A6C34878D82A}">
                    <a16:rowId xmlns:a16="http://schemas.microsoft.com/office/drawing/2014/main" val="1748606371"/>
                  </a:ext>
                </a:extLst>
              </a:tr>
              <a:tr h="216867">
                <a:tc>
                  <a:txBody>
                    <a:bodyPr/>
                    <a:lstStyle/>
                    <a:p>
                      <a:pPr algn="ctr" fontAlgn="ctr"/>
                      <a:r>
                        <a:rPr lang="en-US" sz="1000">
                          <a:effectLst/>
                        </a:rPr>
                        <a:t>Victor Fleming, George Cukor</a:t>
                      </a:r>
                    </a:p>
                  </a:txBody>
                  <a:tcPr marL="48891" marR="48891" marT="24446" marB="24446" anchor="ctr"/>
                </a:tc>
                <a:tc>
                  <a:txBody>
                    <a:bodyPr/>
                    <a:lstStyle/>
                    <a:p>
                      <a:pPr algn="ctr" fontAlgn="ctr"/>
                      <a:r>
                        <a:rPr lang="en-US" sz="1000" dirty="0">
                          <a:effectLst/>
                        </a:rPr>
                        <a:t>1,094,444</a:t>
                      </a:r>
                    </a:p>
                  </a:txBody>
                  <a:tcPr marL="48891" marR="48891" marT="24446" marB="24446" anchor="ctr"/>
                </a:tc>
                <a:tc>
                  <a:txBody>
                    <a:bodyPr/>
                    <a:lstStyle/>
                    <a:p>
                      <a:pPr algn="ctr" fontAlgn="ctr"/>
                      <a:r>
                        <a:rPr lang="en-US" sz="1000" dirty="0">
                          <a:effectLst/>
                        </a:rPr>
                        <a:t>2,108,596</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2061141"/>
                  </a:ext>
                </a:extLst>
              </a:tr>
              <a:tr h="216867">
                <a:tc>
                  <a:txBody>
                    <a:bodyPr/>
                    <a:lstStyle/>
                    <a:p>
                      <a:pPr algn="ctr" fontAlgn="ctr"/>
                      <a:r>
                        <a:rPr lang="en-US" sz="1000">
                          <a:effectLst/>
                        </a:rPr>
                        <a:t>Asghar Farhadi</a:t>
                      </a:r>
                    </a:p>
                  </a:txBody>
                  <a:tcPr marL="48891" marR="48891" marT="24446" marB="24446" anchor="ctr"/>
                </a:tc>
                <a:tc>
                  <a:txBody>
                    <a:bodyPr/>
                    <a:lstStyle/>
                    <a:p>
                      <a:pPr algn="ctr" fontAlgn="ctr"/>
                      <a:r>
                        <a:rPr lang="en-US" sz="1000" dirty="0">
                          <a:effectLst/>
                        </a:rPr>
                        <a:t>-15,345.99</a:t>
                      </a:r>
                    </a:p>
                  </a:txBody>
                  <a:tcPr marL="48891" marR="48891" marT="24446" marB="24446" anchor="ctr"/>
                </a:tc>
                <a:tc>
                  <a:txBody>
                    <a:bodyPr/>
                    <a:lstStyle/>
                    <a:p>
                      <a:pPr algn="ctr" fontAlgn="ctr"/>
                      <a:r>
                        <a:rPr lang="en-US" sz="1000" dirty="0">
                          <a:effectLst/>
                        </a:rPr>
                        <a:t>95,154.01</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535739208"/>
                  </a:ext>
                </a:extLst>
              </a:tr>
              <a:tr h="216867">
                <a:tc>
                  <a:txBody>
                    <a:bodyPr/>
                    <a:lstStyle/>
                    <a:p>
                      <a:pPr algn="ctr" fontAlgn="ctr"/>
                      <a:r>
                        <a:rPr lang="en-US" sz="1000">
                          <a:effectLst/>
                        </a:rPr>
                        <a:t>Stephen Chbosky</a:t>
                      </a:r>
                    </a:p>
                  </a:txBody>
                  <a:tcPr marL="48891" marR="48891" marT="24446" marB="24446" anchor="ctr"/>
                </a:tc>
                <a:tc>
                  <a:txBody>
                    <a:bodyPr/>
                    <a:lstStyle/>
                    <a:p>
                      <a:pPr algn="ctr" fontAlgn="ctr"/>
                      <a:r>
                        <a:rPr lang="en-US" sz="1000" dirty="0">
                          <a:effectLst/>
                        </a:rPr>
                        <a:t>585,828.8</a:t>
                      </a:r>
                    </a:p>
                  </a:txBody>
                  <a:tcPr marL="48891" marR="48891" marT="24446" marB="24446" anchor="ctr"/>
                </a:tc>
                <a:tc>
                  <a:txBody>
                    <a:bodyPr/>
                    <a:lstStyle/>
                    <a:p>
                      <a:pPr algn="ctr" fontAlgn="ctr"/>
                      <a:r>
                        <a:rPr lang="en-US" sz="1000" dirty="0">
                          <a:effectLst/>
                        </a:rPr>
                        <a:t>1,531,609</a:t>
                      </a:r>
                    </a:p>
                  </a:txBody>
                  <a:tcPr marL="48891" marR="48891" marT="24446" marB="24446" anchor="ctr"/>
                </a:tc>
                <a:tc>
                  <a:txBody>
                    <a:bodyPr/>
                    <a:lstStyle/>
                    <a:p>
                      <a:pPr algn="ctr" fontAlgn="ctr"/>
                      <a:r>
                        <a:rPr lang="en-US" sz="1000" dirty="0">
                          <a:effectLst/>
                        </a:rPr>
                        <a:t>7.95</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636750396"/>
                  </a:ext>
                </a:extLst>
              </a:tr>
            </a:tbl>
          </a:graphicData>
        </a:graphic>
      </p:graphicFrame>
      <p:sp>
        <p:nvSpPr>
          <p:cNvPr id="9" name="TextBox 8">
            <a:extLst>
              <a:ext uri="{FF2B5EF4-FFF2-40B4-BE49-F238E27FC236}">
                <a16:creationId xmlns:a16="http://schemas.microsoft.com/office/drawing/2014/main" id="{316DFF45-7C0E-4B94-B2D0-DC9FEF3E538E}"/>
              </a:ext>
            </a:extLst>
          </p:cNvPr>
          <p:cNvSpPr txBox="1"/>
          <p:nvPr/>
        </p:nvSpPr>
        <p:spPr>
          <a:xfrm rot="19563581">
            <a:off x="-71332" y="5576052"/>
            <a:ext cx="2047612" cy="369332"/>
          </a:xfrm>
          <a:prstGeom prst="rect">
            <a:avLst/>
          </a:prstGeom>
          <a:noFill/>
        </p:spPr>
        <p:txBody>
          <a:bodyPr wrap="none" rtlCol="0">
            <a:spAutoFit/>
          </a:bodyPr>
          <a:lstStyle/>
          <a:p>
            <a:r>
              <a:rPr lang="en-US" dirty="0">
                <a:solidFill>
                  <a:schemeClr val="bg1"/>
                </a:solidFill>
              </a:rPr>
              <a:t>Number of movies</a:t>
            </a:r>
          </a:p>
        </p:txBody>
      </p:sp>
      <p:sp>
        <p:nvSpPr>
          <p:cNvPr id="11" name="TextBox 10">
            <a:extLst>
              <a:ext uri="{FF2B5EF4-FFF2-40B4-BE49-F238E27FC236}">
                <a16:creationId xmlns:a16="http://schemas.microsoft.com/office/drawing/2014/main" id="{216E59B9-F53C-4D84-B2E8-8E1432F4CDEA}"/>
              </a:ext>
            </a:extLst>
          </p:cNvPr>
          <p:cNvSpPr txBox="1"/>
          <p:nvPr/>
        </p:nvSpPr>
        <p:spPr>
          <a:xfrm rot="19563581">
            <a:off x="1989834" y="5576052"/>
            <a:ext cx="1409810" cy="369332"/>
          </a:xfrm>
          <a:prstGeom prst="rect">
            <a:avLst/>
          </a:prstGeom>
          <a:noFill/>
        </p:spPr>
        <p:txBody>
          <a:bodyPr wrap="none" rtlCol="0">
            <a:spAutoFit/>
          </a:bodyPr>
          <a:lstStyle/>
          <a:p>
            <a:r>
              <a:rPr lang="en-US" dirty="0">
                <a:solidFill>
                  <a:schemeClr val="bg1"/>
                </a:solidFill>
              </a:rPr>
              <a:t>US Revenue</a:t>
            </a:r>
          </a:p>
        </p:txBody>
      </p:sp>
      <p:sp>
        <p:nvSpPr>
          <p:cNvPr id="12" name="TextBox 11">
            <a:extLst>
              <a:ext uri="{FF2B5EF4-FFF2-40B4-BE49-F238E27FC236}">
                <a16:creationId xmlns:a16="http://schemas.microsoft.com/office/drawing/2014/main" id="{11AA86AD-3DA9-4330-9854-40EC84B972F5}"/>
              </a:ext>
            </a:extLst>
          </p:cNvPr>
          <p:cNvSpPr txBox="1"/>
          <p:nvPr/>
        </p:nvSpPr>
        <p:spPr>
          <a:xfrm rot="19563581">
            <a:off x="3413198" y="5576052"/>
            <a:ext cx="2194703" cy="369332"/>
          </a:xfrm>
          <a:prstGeom prst="rect">
            <a:avLst/>
          </a:prstGeom>
          <a:noFill/>
        </p:spPr>
        <p:txBody>
          <a:bodyPr wrap="none" rtlCol="0">
            <a:spAutoFit/>
          </a:bodyPr>
          <a:lstStyle/>
          <a:p>
            <a:r>
              <a:rPr lang="en-US" dirty="0">
                <a:solidFill>
                  <a:schemeClr val="bg1"/>
                </a:solidFill>
              </a:rPr>
              <a:t>Worldwide Revenue</a:t>
            </a:r>
          </a:p>
        </p:txBody>
      </p:sp>
      <p:sp>
        <p:nvSpPr>
          <p:cNvPr id="13" name="TextBox 12">
            <a:extLst>
              <a:ext uri="{FF2B5EF4-FFF2-40B4-BE49-F238E27FC236}">
                <a16:creationId xmlns:a16="http://schemas.microsoft.com/office/drawing/2014/main" id="{03D8D5BC-0E91-4D8A-8722-E791E56A4B35}"/>
              </a:ext>
            </a:extLst>
          </p:cNvPr>
          <p:cNvSpPr txBox="1"/>
          <p:nvPr/>
        </p:nvSpPr>
        <p:spPr>
          <a:xfrm rot="19563581">
            <a:off x="5621455" y="5576052"/>
            <a:ext cx="1287084" cy="369332"/>
          </a:xfrm>
          <a:prstGeom prst="rect">
            <a:avLst/>
          </a:prstGeom>
          <a:noFill/>
        </p:spPr>
        <p:txBody>
          <a:bodyPr wrap="none" rtlCol="0">
            <a:spAutoFit/>
          </a:bodyPr>
          <a:lstStyle/>
          <a:p>
            <a:r>
              <a:rPr lang="en-US" dirty="0">
                <a:solidFill>
                  <a:schemeClr val="bg1"/>
                </a:solidFill>
              </a:rPr>
              <a:t>US Ratings</a:t>
            </a:r>
          </a:p>
        </p:txBody>
      </p:sp>
      <p:sp>
        <p:nvSpPr>
          <p:cNvPr id="14" name="TextBox 13">
            <a:extLst>
              <a:ext uri="{FF2B5EF4-FFF2-40B4-BE49-F238E27FC236}">
                <a16:creationId xmlns:a16="http://schemas.microsoft.com/office/drawing/2014/main" id="{E062DECD-6030-4B75-92DB-11AEAEED9939}"/>
              </a:ext>
            </a:extLst>
          </p:cNvPr>
          <p:cNvSpPr txBox="1"/>
          <p:nvPr/>
        </p:nvSpPr>
        <p:spPr>
          <a:xfrm rot="19563581">
            <a:off x="6922092" y="5576052"/>
            <a:ext cx="2071977" cy="369332"/>
          </a:xfrm>
          <a:prstGeom prst="rect">
            <a:avLst/>
          </a:prstGeom>
          <a:noFill/>
        </p:spPr>
        <p:txBody>
          <a:bodyPr wrap="none" rtlCol="0">
            <a:spAutoFit/>
          </a:bodyPr>
          <a:lstStyle/>
          <a:p>
            <a:r>
              <a:rPr lang="en-US" dirty="0">
                <a:solidFill>
                  <a:schemeClr val="bg1"/>
                </a:solidFill>
              </a:rPr>
              <a:t>Worldwide Ratings</a:t>
            </a:r>
          </a:p>
        </p:txBody>
      </p:sp>
    </p:spTree>
    <p:extLst>
      <p:ext uri="{BB962C8B-B14F-4D97-AF65-F5344CB8AC3E}">
        <p14:creationId xmlns:p14="http://schemas.microsoft.com/office/powerpoint/2010/main" val="1336842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#3.1:</a:t>
            </a:r>
            <a:br>
              <a:rPr lang="en-US" dirty="0"/>
            </a:br>
            <a:r>
              <a:rPr lang="en-US" dirty="0"/>
              <a:t>Is the success of a movie related to the director’s budget?</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think in terms of money</a:t>
            </a:r>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2262998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the initial data</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4096090760"/>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2,542</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5,400</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33</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1931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$0.2k to </a:t>
                      </a:r>
                    </a:p>
                    <a:p>
                      <a:pPr algn="ctr"/>
                      <a:r>
                        <a:rPr lang="en-US" sz="1800" dirty="0"/>
                        <a:t>$880,000k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(upper)</a:t>
            </a:r>
          </a:p>
          <a:p>
            <a:r>
              <a:rPr lang="en-US" sz="2400" dirty="0"/>
              <a:t>Only information stored in US Dollars and displayed in USD</a:t>
            </a:r>
          </a:p>
          <a:p>
            <a:r>
              <a:rPr lang="en-US" sz="2400" dirty="0"/>
              <a:t>Information presented in thousands of dollars, to minimize 0’s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36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pic>
        <p:nvPicPr>
          <p:cNvPr id="11" name="Content Placeholder 10">
            <a:extLst>
              <a:ext uri="{FF2B5EF4-FFF2-40B4-BE49-F238E27FC236}">
                <a16:creationId xmlns:a16="http://schemas.microsoft.com/office/drawing/2014/main" id="{5F340919-3E42-4BB9-822D-A95CF2423EE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000" y="2233631"/>
            <a:ext cx="5372100" cy="3571875"/>
          </a:xfrm>
        </p:spPr>
      </p:pic>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pic>
        <p:nvPicPr>
          <p:cNvPr id="13" name="Content Placeholder 12">
            <a:extLst>
              <a:ext uri="{FF2B5EF4-FFF2-40B4-BE49-F238E27FC236}">
                <a16:creationId xmlns:a16="http://schemas.microsoft.com/office/drawing/2014/main" id="{7CC2A207-1F72-446C-8F55-D49FC7EA3A8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100" y="2233631"/>
            <a:ext cx="4943475" cy="3571875"/>
          </a:xfrm>
        </p:spPr>
      </p:pic>
      <p:sp>
        <p:nvSpPr>
          <p:cNvPr id="14" name="Rectangle 13">
            <a:extLst>
              <a:ext uri="{FF2B5EF4-FFF2-40B4-BE49-F238E27FC236}">
                <a16:creationId xmlns:a16="http://schemas.microsoft.com/office/drawing/2014/main" id="{7C8168C2-18AB-444B-8CF8-EE00E37E7B32}"/>
              </a:ext>
            </a:extLst>
          </p:cNvPr>
          <p:cNvSpPr/>
          <p:nvPr/>
        </p:nvSpPr>
        <p:spPr>
          <a:xfrm>
            <a:off x="6510786" y="5805506"/>
            <a:ext cx="4943475"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is 0.4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508000" y="5805506"/>
            <a:ext cx="537210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is 0.1</a:t>
            </a:r>
          </a:p>
        </p:txBody>
      </p:sp>
    </p:spTree>
    <p:extLst>
      <p:ext uri="{BB962C8B-B14F-4D97-AF65-F5344CB8AC3E}">
        <p14:creationId xmlns:p14="http://schemas.microsoft.com/office/powerpoint/2010/main" val="2281862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572250"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is 0.02</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is -0.02</a:t>
            </a:r>
          </a:p>
        </p:txBody>
      </p:sp>
      <p:pic>
        <p:nvPicPr>
          <p:cNvPr id="10" name="Content Placeholder 9">
            <a:extLst>
              <a:ext uri="{FF2B5EF4-FFF2-40B4-BE49-F238E27FC236}">
                <a16:creationId xmlns:a16="http://schemas.microsoft.com/office/drawing/2014/main" id="{09E7B0F4-E527-4C9C-9426-A0C397D1FC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9462" y="2233631"/>
            <a:ext cx="4829175" cy="3571875"/>
          </a:xfrm>
        </p:spPr>
      </p:pic>
      <p:pic>
        <p:nvPicPr>
          <p:cNvPr id="16" name="Content Placeholder 15">
            <a:extLst>
              <a:ext uri="{FF2B5EF4-FFF2-40B4-BE49-F238E27FC236}">
                <a16:creationId xmlns:a16="http://schemas.microsoft.com/office/drawing/2014/main" id="{F0BFE4AD-7EAE-4DBB-9BD3-B97E5039CDD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72250" y="2233631"/>
            <a:ext cx="4829175" cy="3571875"/>
          </a:xfrm>
        </p:spPr>
      </p:pic>
    </p:spTree>
    <p:extLst>
      <p:ext uri="{BB962C8B-B14F-4D97-AF65-F5344CB8AC3E}">
        <p14:creationId xmlns:p14="http://schemas.microsoft.com/office/powerpoint/2010/main" val="1244261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14" name="Content Placeholder 13">
            <a:extLst>
              <a:ext uri="{FF2B5EF4-FFF2-40B4-BE49-F238E27FC236}">
                <a16:creationId xmlns:a16="http://schemas.microsoft.com/office/drawing/2014/main" id="{05D736C5-223E-424D-868E-2315974752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0525" y="2134973"/>
            <a:ext cx="5629275" cy="3732642"/>
          </a:xfrm>
        </p:spPr>
      </p:pic>
      <p:sp>
        <p:nvSpPr>
          <p:cNvPr id="11" name="Content Placeholder 10">
            <a:extLst>
              <a:ext uri="{FF2B5EF4-FFF2-40B4-BE49-F238E27FC236}">
                <a16:creationId xmlns:a16="http://schemas.microsoft.com/office/drawing/2014/main" id="{1385F097-0833-46D1-BC4E-0F1E6BCB54CD}"/>
              </a:ext>
            </a:extLst>
          </p:cNvPr>
          <p:cNvSpPr>
            <a:spLocks noGrp="1"/>
          </p:cNvSpPr>
          <p:nvPr>
            <p:ph sz="half" idx="2"/>
          </p:nvPr>
        </p:nvSpPr>
        <p:spPr/>
        <p:txBody>
          <a:bodyPr>
            <a:normAutofit fontScale="92500"/>
          </a:bodyPr>
          <a:lstStyle/>
          <a:p>
            <a:r>
              <a:rPr lang="en-US" dirty="0"/>
              <a:t>There is a mild correlation between the Budget and the Worldwide Revenue</a:t>
            </a:r>
          </a:p>
          <a:p>
            <a:r>
              <a:rPr lang="en-US" dirty="0"/>
              <a:t>The rest of the information doesn’t make that much of a sense</a:t>
            </a:r>
          </a:p>
          <a:p>
            <a:r>
              <a:rPr lang="en-US" dirty="0"/>
              <a:t>So far, there is no correlation between the budget and ratings per director’s budget.</a:t>
            </a:r>
          </a:p>
          <a:p>
            <a:endParaRPr lang="en-US" dirty="0"/>
          </a:p>
          <a:p>
            <a:pPr marL="0" indent="0">
              <a:buNone/>
            </a:pPr>
            <a:r>
              <a:rPr lang="en-US" dirty="0"/>
              <a:t>What if…?</a:t>
            </a:r>
          </a:p>
        </p:txBody>
      </p:sp>
    </p:spTree>
    <p:extLst>
      <p:ext uri="{BB962C8B-B14F-4D97-AF65-F5344CB8AC3E}">
        <p14:creationId xmlns:p14="http://schemas.microsoft.com/office/powerpoint/2010/main" val="872322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last decade</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1467825881"/>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1,188</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1,752</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11</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2009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$120k to </a:t>
                      </a:r>
                    </a:p>
                    <a:p>
                      <a:pPr algn="ctr"/>
                      <a:r>
                        <a:rPr lang="en-US" sz="1800" dirty="0"/>
                        <a:t>$1,120,000k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in new data (upper)</a:t>
            </a:r>
          </a:p>
          <a:p>
            <a:r>
              <a:rPr lang="en-US" sz="2400" dirty="0"/>
              <a:t>USD and thousands of dollars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6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AAC5B-C43E-4A63-922B-1D545A5D09BE}"/>
              </a:ext>
            </a:extLst>
          </p:cNvPr>
          <p:cNvPicPr>
            <a:picLocks noChangeAspect="1"/>
          </p:cNvPicPr>
          <p:nvPr/>
        </p:nvPicPr>
        <p:blipFill rotWithShape="1">
          <a:blip r:embed="rId2"/>
          <a:srcRect b="5416"/>
          <a:stretch/>
        </p:blipFill>
        <p:spPr>
          <a:xfrm>
            <a:off x="7247" y="0"/>
            <a:ext cx="10814538" cy="6486525"/>
          </a:xfrm>
          <a:prstGeom prst="rect">
            <a:avLst/>
          </a:prstGeom>
        </p:spPr>
      </p:pic>
      <p:sp>
        <p:nvSpPr>
          <p:cNvPr id="3" name="Rectangle: Rounded Corners 2">
            <a:extLst>
              <a:ext uri="{FF2B5EF4-FFF2-40B4-BE49-F238E27FC236}">
                <a16:creationId xmlns:a16="http://schemas.microsoft.com/office/drawing/2014/main" id="{E156BB26-5139-4E37-9F50-E3BA849DA505}"/>
              </a:ext>
            </a:extLst>
          </p:cNvPr>
          <p:cNvSpPr/>
          <p:nvPr/>
        </p:nvSpPr>
        <p:spPr>
          <a:xfrm>
            <a:off x="1213991" y="771525"/>
            <a:ext cx="4886326" cy="638175"/>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979AB7-DF70-42A7-906F-E1AAB8F24C3E}"/>
              </a:ext>
            </a:extLst>
          </p:cNvPr>
          <p:cNvSpPr/>
          <p:nvPr/>
        </p:nvSpPr>
        <p:spPr>
          <a:xfrm>
            <a:off x="1213991" y="4648201"/>
            <a:ext cx="4200525" cy="5715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629B0E4-E016-4139-B256-8E29BC55C835}"/>
              </a:ext>
            </a:extLst>
          </p:cNvPr>
          <p:cNvSpPr/>
          <p:nvPr/>
        </p:nvSpPr>
        <p:spPr>
          <a:xfrm>
            <a:off x="1213991" y="6000750"/>
            <a:ext cx="2714625" cy="3810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9E89B91-4E96-47A0-96B4-31F9F7CDDCAF}"/>
              </a:ext>
            </a:extLst>
          </p:cNvPr>
          <p:cNvSpPr txBox="1">
            <a:spLocks/>
          </p:cNvSpPr>
          <p:nvPr/>
        </p:nvSpPr>
        <p:spPr>
          <a:xfrm rot="5400000">
            <a:off x="8448495" y="2963681"/>
            <a:ext cx="6052509" cy="713177"/>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Information of the base</a:t>
            </a:r>
            <a:endParaRPr lang="en-US" dirty="0"/>
          </a:p>
        </p:txBody>
      </p:sp>
      <p:sp>
        <p:nvSpPr>
          <p:cNvPr id="7" name="Rectangle 6">
            <a:extLst>
              <a:ext uri="{FF2B5EF4-FFF2-40B4-BE49-F238E27FC236}">
                <a16:creationId xmlns:a16="http://schemas.microsoft.com/office/drawing/2014/main" id="{25E216E8-07DC-496D-89BB-A06070C11D80}"/>
              </a:ext>
            </a:extLst>
          </p:cNvPr>
          <p:cNvSpPr/>
          <p:nvPr/>
        </p:nvSpPr>
        <p:spPr>
          <a:xfrm>
            <a:off x="7543609" y="6611779"/>
            <a:ext cx="2901756" cy="246221"/>
          </a:xfrm>
          <a:prstGeom prst="rect">
            <a:avLst/>
          </a:prstGeom>
        </p:spPr>
        <p:txBody>
          <a:bodyPr wrap="none">
            <a:spAutoFit/>
          </a:bodyPr>
          <a:lstStyle/>
          <a:p>
            <a:r>
              <a:rPr lang="en-US" sz="1000" dirty="0">
                <a:solidFill>
                  <a:schemeClr val="bg1">
                    <a:lumMod val="50000"/>
                  </a:schemeClr>
                </a:solidFill>
              </a:rPr>
              <a:t>Source: https</a:t>
            </a:r>
            <a:r>
              <a:rPr lang="en-US" sz="1000" dirty="0">
                <a:solidFill>
                  <a:schemeClr val="bg1">
                    <a:lumMod val="50000"/>
                  </a:schemeClr>
                </a:solidFill>
                <a:hlinkClick r:id="rId3">
                  <a:extLst>
                    <a:ext uri="{A12FA001-AC4F-418D-AE19-62706E023703}">
                      <ahyp:hlinkClr xmlns:ahyp="http://schemas.microsoft.com/office/drawing/2018/hyperlinkcolor" val="tx"/>
                    </a:ext>
                  </a:extLst>
                </a:hlinkClick>
              </a:rPr>
              <a:t>://</a:t>
            </a:r>
            <a:r>
              <a:rPr lang="en-US" sz="1000" dirty="0">
                <a:solidFill>
                  <a:schemeClr val="bg1">
                    <a:lumMod val="50000"/>
                  </a:schemeClr>
                </a:solidFill>
              </a:rPr>
              <a:t>www.imdb.com/title/tt2584384/</a:t>
            </a:r>
          </a:p>
        </p:txBody>
      </p:sp>
      <p:sp>
        <p:nvSpPr>
          <p:cNvPr id="8" name="Rectangle: Rounded Corners 7">
            <a:extLst>
              <a:ext uri="{FF2B5EF4-FFF2-40B4-BE49-F238E27FC236}">
                <a16:creationId xmlns:a16="http://schemas.microsoft.com/office/drawing/2014/main" id="{E422BFCD-1AE6-4F1A-92E6-47BB9A451171}"/>
              </a:ext>
            </a:extLst>
          </p:cNvPr>
          <p:cNvSpPr/>
          <p:nvPr/>
        </p:nvSpPr>
        <p:spPr>
          <a:xfrm>
            <a:off x="9612662" y="6611778"/>
            <a:ext cx="764915" cy="246221"/>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14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362700" y="5805506"/>
            <a:ext cx="5248274"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in the last decade is 0.48</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2" y="5805506"/>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in the last decade is 0.05</a:t>
            </a:r>
          </a:p>
        </p:txBody>
      </p:sp>
      <p:pic>
        <p:nvPicPr>
          <p:cNvPr id="7" name="Content Placeholder 6">
            <a:extLst>
              <a:ext uri="{FF2B5EF4-FFF2-40B4-BE49-F238E27FC236}">
                <a16:creationId xmlns:a16="http://schemas.microsoft.com/office/drawing/2014/main" id="{64F470EC-BF35-4C43-A361-21D455F2D5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662" y="2233631"/>
            <a:ext cx="5438775" cy="3571875"/>
          </a:xfrm>
        </p:spPr>
      </p:pic>
      <p:pic>
        <p:nvPicPr>
          <p:cNvPr id="16" name="Content Placeholder 15">
            <a:extLst>
              <a:ext uri="{FF2B5EF4-FFF2-40B4-BE49-F238E27FC236}">
                <a16:creationId xmlns:a16="http://schemas.microsoft.com/office/drawing/2014/main" id="{9755A1EA-B31A-43D9-AE04-C79163CEF8B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62700" y="2233631"/>
            <a:ext cx="5248275" cy="3571875"/>
          </a:xfrm>
        </p:spPr>
      </p:pic>
    </p:spTree>
    <p:extLst>
      <p:ext uri="{BB962C8B-B14F-4D97-AF65-F5344CB8AC3E}">
        <p14:creationId xmlns:p14="http://schemas.microsoft.com/office/powerpoint/2010/main" val="185728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443662" y="5805506"/>
            <a:ext cx="5086350"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in the last decade is 0.1</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in the last decade is 0.06</a:t>
            </a:r>
          </a:p>
        </p:txBody>
      </p:sp>
      <p:pic>
        <p:nvPicPr>
          <p:cNvPr id="7" name="Content Placeholder 6">
            <a:extLst>
              <a:ext uri="{FF2B5EF4-FFF2-40B4-BE49-F238E27FC236}">
                <a16:creationId xmlns:a16="http://schemas.microsoft.com/office/drawing/2014/main" id="{B77E63FF-BF7F-4E6E-92B7-C2C039BE66C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700" y="2233631"/>
            <a:ext cx="4838700" cy="3571875"/>
          </a:xfrm>
        </p:spPr>
      </p:pic>
      <p:pic>
        <p:nvPicPr>
          <p:cNvPr id="13" name="Content Placeholder 12">
            <a:extLst>
              <a:ext uri="{FF2B5EF4-FFF2-40B4-BE49-F238E27FC236}">
                <a16:creationId xmlns:a16="http://schemas.microsoft.com/office/drawing/2014/main" id="{C1F52C22-4A01-4484-BF3D-1BE7845AEE6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3662" y="2233631"/>
            <a:ext cx="5086350" cy="3571875"/>
          </a:xfrm>
        </p:spPr>
      </p:pic>
    </p:spTree>
    <p:extLst>
      <p:ext uri="{BB962C8B-B14F-4D97-AF65-F5344CB8AC3E}">
        <p14:creationId xmlns:p14="http://schemas.microsoft.com/office/powerpoint/2010/main" val="956987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8" name="Content Placeholder 7">
            <a:extLst>
              <a:ext uri="{FF2B5EF4-FFF2-40B4-BE49-F238E27FC236}">
                <a16:creationId xmlns:a16="http://schemas.microsoft.com/office/drawing/2014/main" id="{447F48D6-C7E2-49B3-9ABE-9A56919B7F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23931"/>
            <a:ext cx="5629275" cy="3754726"/>
          </a:xfrm>
        </p:spPr>
      </p:pic>
      <p:sp>
        <p:nvSpPr>
          <p:cNvPr id="3" name="Content Placeholder 2">
            <a:extLst>
              <a:ext uri="{FF2B5EF4-FFF2-40B4-BE49-F238E27FC236}">
                <a16:creationId xmlns:a16="http://schemas.microsoft.com/office/drawing/2014/main" id="{F12C55B3-E2CB-48AE-909F-60733157CFC8}"/>
              </a:ext>
            </a:extLst>
          </p:cNvPr>
          <p:cNvSpPr>
            <a:spLocks noGrp="1"/>
          </p:cNvSpPr>
          <p:nvPr>
            <p:ph sz="half" idx="1"/>
          </p:nvPr>
        </p:nvSpPr>
        <p:spPr/>
        <p:txBody>
          <a:bodyPr/>
          <a:lstStyle/>
          <a:p>
            <a:r>
              <a:rPr lang="en-US" dirty="0"/>
              <a:t>There is no much of a difference.</a:t>
            </a:r>
          </a:p>
          <a:p>
            <a:r>
              <a:rPr lang="en-US" dirty="0"/>
              <a:t>We still see a mild correlation between the revenue Worldwide and the budget, but again, doesn’t seem that significant.</a:t>
            </a:r>
          </a:p>
          <a:p>
            <a:endParaRPr lang="en-US" dirty="0"/>
          </a:p>
          <a:p>
            <a:pPr marL="0" indent="0">
              <a:buNone/>
            </a:pPr>
            <a:endParaRPr lang="en-US" dirty="0"/>
          </a:p>
          <a:p>
            <a:pPr marL="0" indent="0">
              <a:buNone/>
            </a:pPr>
            <a:r>
              <a:rPr lang="en-US" dirty="0"/>
              <a:t>What if…?</a:t>
            </a:r>
          </a:p>
          <a:p>
            <a:endParaRPr lang="en-US" dirty="0"/>
          </a:p>
        </p:txBody>
      </p:sp>
    </p:spTree>
    <p:extLst>
      <p:ext uri="{BB962C8B-B14F-4D97-AF65-F5344CB8AC3E}">
        <p14:creationId xmlns:p14="http://schemas.microsoft.com/office/powerpoint/2010/main" val="3111473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in US</a:t>
            </a:r>
          </a:p>
        </p:txBody>
      </p:sp>
      <p:pic>
        <p:nvPicPr>
          <p:cNvPr id="5" name="Content Placeholder 4">
            <a:extLst>
              <a:ext uri="{FF2B5EF4-FFF2-40B4-BE49-F238E27FC236}">
                <a16:creationId xmlns:a16="http://schemas.microsoft.com/office/drawing/2014/main" id="{8C655A94-55DD-4DBC-BE70-03EBD150FD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7941"/>
            <a:ext cx="10058400" cy="4703117"/>
          </a:xfrm>
        </p:spPr>
      </p:pic>
    </p:spTree>
    <p:extLst>
      <p:ext uri="{BB962C8B-B14F-4D97-AF65-F5344CB8AC3E}">
        <p14:creationId xmlns:p14="http://schemas.microsoft.com/office/powerpoint/2010/main" val="3391971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Worldwide</a:t>
            </a:r>
          </a:p>
        </p:txBody>
      </p:sp>
      <p:pic>
        <p:nvPicPr>
          <p:cNvPr id="7" name="Content Placeholder 6">
            <a:extLst>
              <a:ext uri="{FF2B5EF4-FFF2-40B4-BE49-F238E27FC236}">
                <a16:creationId xmlns:a16="http://schemas.microsoft.com/office/drawing/2014/main" id="{7E9F69B1-3551-45F8-954D-44D284FFB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637394"/>
            <a:ext cx="10058400" cy="4774557"/>
          </a:xfrm>
        </p:spPr>
      </p:pic>
    </p:spTree>
    <p:extLst>
      <p:ext uri="{BB962C8B-B14F-4D97-AF65-F5344CB8AC3E}">
        <p14:creationId xmlns:p14="http://schemas.microsoft.com/office/powerpoint/2010/main" val="1790035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3FF-4E06-4BB1-93E0-208E404BB99D}"/>
              </a:ext>
            </a:extLst>
          </p:cNvPr>
          <p:cNvSpPr>
            <a:spLocks noGrp="1"/>
          </p:cNvSpPr>
          <p:nvPr>
            <p:ph type="title"/>
          </p:nvPr>
        </p:nvSpPr>
        <p:spPr/>
        <p:txBody>
          <a:bodyPr/>
          <a:lstStyle/>
          <a:p>
            <a:r>
              <a:rPr lang="en-US" dirty="0"/>
              <a:t>Top movies summary</a:t>
            </a:r>
          </a:p>
        </p:txBody>
      </p:sp>
      <p:graphicFrame>
        <p:nvGraphicFramePr>
          <p:cNvPr id="4" name="Content Placeholder 3">
            <a:extLst>
              <a:ext uri="{FF2B5EF4-FFF2-40B4-BE49-F238E27FC236}">
                <a16:creationId xmlns:a16="http://schemas.microsoft.com/office/drawing/2014/main" id="{44DE651E-4881-4640-872E-0595F66F4B7D}"/>
              </a:ext>
            </a:extLst>
          </p:cNvPr>
          <p:cNvGraphicFramePr>
            <a:graphicFrameLocks noGrp="1"/>
          </p:cNvGraphicFramePr>
          <p:nvPr>
            <p:ph idx="1"/>
            <p:extLst>
              <p:ext uri="{D42A27DB-BD31-4B8C-83A1-F6EECF244321}">
                <p14:modId xmlns:p14="http://schemas.microsoft.com/office/powerpoint/2010/main" val="660617693"/>
              </p:ext>
            </p:extLst>
          </p:nvPr>
        </p:nvGraphicFramePr>
        <p:xfrm>
          <a:off x="609600" y="1825626"/>
          <a:ext cx="10972800" cy="4774792"/>
        </p:xfrm>
        <a:graphic>
          <a:graphicData uri="http://schemas.openxmlformats.org/drawingml/2006/table">
            <a:tbl>
              <a:tblPr firstRow="1" bandRow="1">
                <a:tableStyleId>{C4B1156A-380E-4F78-BDF5-A606A8083BF9}</a:tableStyleId>
              </a:tblPr>
              <a:tblGrid>
                <a:gridCol w="4297680">
                  <a:extLst>
                    <a:ext uri="{9D8B030D-6E8A-4147-A177-3AD203B41FA5}">
                      <a16:colId xmlns:a16="http://schemas.microsoft.com/office/drawing/2014/main" val="3710452102"/>
                    </a:ext>
                  </a:extLst>
                </a:gridCol>
                <a:gridCol w="640080">
                  <a:extLst>
                    <a:ext uri="{9D8B030D-6E8A-4147-A177-3AD203B41FA5}">
                      <a16:colId xmlns:a16="http://schemas.microsoft.com/office/drawing/2014/main" val="3083189319"/>
                    </a:ext>
                  </a:extLst>
                </a:gridCol>
                <a:gridCol w="2194560">
                  <a:extLst>
                    <a:ext uri="{9D8B030D-6E8A-4147-A177-3AD203B41FA5}">
                      <a16:colId xmlns:a16="http://schemas.microsoft.com/office/drawing/2014/main" val="4008584692"/>
                    </a:ext>
                  </a:extLst>
                </a:gridCol>
                <a:gridCol w="1097280">
                  <a:extLst>
                    <a:ext uri="{9D8B030D-6E8A-4147-A177-3AD203B41FA5}">
                      <a16:colId xmlns:a16="http://schemas.microsoft.com/office/drawing/2014/main" val="3792824645"/>
                    </a:ext>
                  </a:extLst>
                </a:gridCol>
                <a:gridCol w="1280160">
                  <a:extLst>
                    <a:ext uri="{9D8B030D-6E8A-4147-A177-3AD203B41FA5}">
                      <a16:colId xmlns:a16="http://schemas.microsoft.com/office/drawing/2014/main" val="877498599"/>
                    </a:ext>
                  </a:extLst>
                </a:gridCol>
                <a:gridCol w="640080">
                  <a:extLst>
                    <a:ext uri="{9D8B030D-6E8A-4147-A177-3AD203B41FA5}">
                      <a16:colId xmlns:a16="http://schemas.microsoft.com/office/drawing/2014/main" val="3151120655"/>
                    </a:ext>
                  </a:extLst>
                </a:gridCol>
                <a:gridCol w="822960">
                  <a:extLst>
                    <a:ext uri="{9D8B030D-6E8A-4147-A177-3AD203B41FA5}">
                      <a16:colId xmlns:a16="http://schemas.microsoft.com/office/drawing/2014/main" val="1147167875"/>
                    </a:ext>
                  </a:extLst>
                </a:gridCol>
              </a:tblGrid>
              <a:tr h="212180">
                <a:tc>
                  <a:txBody>
                    <a:bodyPr/>
                    <a:lstStyle/>
                    <a:p>
                      <a:pPr algn="ctr" fontAlgn="b"/>
                      <a:r>
                        <a:rPr lang="en-US" sz="1400" u="none" strike="noStrike" dirty="0">
                          <a:effectLst/>
                          <a:latin typeface="+mn-lt"/>
                        </a:rPr>
                        <a:t>Title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Year</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Director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US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WW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US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WW</a:t>
                      </a:r>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743726947"/>
                  </a:ext>
                </a:extLst>
              </a:tr>
              <a:tr h="107146">
                <a:tc>
                  <a:txBody>
                    <a:bodyPr/>
                    <a:lstStyle/>
                    <a:p>
                      <a:pPr algn="ctr" fontAlgn="b"/>
                      <a:r>
                        <a:rPr lang="en-US" sz="1400" b="1" u="none" strike="noStrike" dirty="0">
                          <a:effectLst/>
                          <a:latin typeface="+mn-lt"/>
                        </a:rPr>
                        <a:t>The Lion King</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2019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Jon Favreau</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2,834,968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13,951,569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extLst>
                  <a:ext uri="{0D108BD9-81ED-4DB2-BD59-A6C34878D82A}">
                    <a16:rowId xmlns:a16="http://schemas.microsoft.com/office/drawing/2014/main" val="3368423378"/>
                  </a:ext>
                </a:extLst>
              </a:tr>
              <a:tr h="212180">
                <a:tc>
                  <a:txBody>
                    <a:bodyPr/>
                    <a:lstStyle/>
                    <a:p>
                      <a:pPr algn="ctr" fontAlgn="b"/>
                      <a:r>
                        <a:rPr lang="en-US" sz="1400" b="1" u="none" strike="noStrike" dirty="0">
                          <a:effectLst/>
                          <a:latin typeface="+mn-lt"/>
                        </a:rPr>
                        <a:t>Avengers: Endgame</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5,023,730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24,418,006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extLst>
                  <a:ext uri="{0D108BD9-81ED-4DB2-BD59-A6C34878D82A}">
                    <a16:rowId xmlns:a16="http://schemas.microsoft.com/office/drawing/2014/main" val="2599490102"/>
                  </a:ext>
                </a:extLst>
              </a:tr>
              <a:tr h="107146">
                <a:tc>
                  <a:txBody>
                    <a:bodyPr/>
                    <a:lstStyle/>
                    <a:p>
                      <a:pPr algn="ctr" fontAlgn="b"/>
                      <a:r>
                        <a:rPr lang="en-US" sz="1400" u="none" strike="noStrike" dirty="0">
                          <a:effectLst/>
                          <a:latin typeface="+mn-lt"/>
                        </a:rPr>
                        <a:t>Incredibles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Brad Bird</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4,085,817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10,428,054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95395548"/>
                  </a:ext>
                </a:extLst>
              </a:tr>
              <a:tr h="107146">
                <a:tc>
                  <a:txBody>
                    <a:bodyPr/>
                    <a:lstStyle/>
                    <a:p>
                      <a:pPr algn="ctr" fontAlgn="b"/>
                      <a:r>
                        <a:rPr lang="en-US" sz="1400" u="none" strike="noStrike" dirty="0">
                          <a:effectLst/>
                          <a:latin typeface="+mn-lt"/>
                        </a:rPr>
                        <a:t>Jurassic World: Fallen Kingdom</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 Bayona</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2,477,198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11,384,679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extLst>
                  <a:ext uri="{0D108BD9-81ED-4DB2-BD59-A6C34878D82A}">
                    <a16:rowId xmlns:a16="http://schemas.microsoft.com/office/drawing/2014/main" val="910512986"/>
                  </a:ext>
                </a:extLst>
              </a:tr>
              <a:tr h="212180">
                <a:tc>
                  <a:txBody>
                    <a:bodyPr/>
                    <a:lstStyle/>
                    <a:p>
                      <a:pPr algn="ctr" fontAlgn="b"/>
                      <a:r>
                        <a:rPr lang="en-US" sz="1400" b="1" u="none" strike="noStrike" dirty="0">
                          <a:effectLst/>
                          <a:latin typeface="+mn-lt"/>
                        </a:rPr>
                        <a:t>Avengers: Infinity War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3,578,155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17,273,598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extLst>
                  <a:ext uri="{0D108BD9-81ED-4DB2-BD59-A6C34878D82A}">
                    <a16:rowId xmlns:a16="http://schemas.microsoft.com/office/drawing/2014/main" val="3033149678"/>
                  </a:ext>
                </a:extLst>
              </a:tr>
              <a:tr h="107146">
                <a:tc>
                  <a:txBody>
                    <a:bodyPr/>
                    <a:lstStyle/>
                    <a:p>
                      <a:pPr algn="ctr" fontAlgn="b"/>
                      <a:r>
                        <a:rPr lang="en-US" sz="1400" b="1" u="none" strike="noStrike" dirty="0">
                          <a:effectLst/>
                          <a:latin typeface="+mn-lt"/>
                        </a:rPr>
                        <a:t>Black Panther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Ryan Coogler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5,000,596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11,469,132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extLst>
                  <a:ext uri="{0D108BD9-81ED-4DB2-BD59-A6C34878D82A}">
                    <a16:rowId xmlns:a16="http://schemas.microsoft.com/office/drawing/2014/main" val="781770616"/>
                  </a:ext>
                </a:extLst>
              </a:tr>
              <a:tr h="107146">
                <a:tc>
                  <a:txBody>
                    <a:bodyPr/>
                    <a:lstStyle/>
                    <a:p>
                      <a:pPr algn="ctr" fontAlgn="b"/>
                      <a:r>
                        <a:rPr lang="en-US" sz="1400" b="1" u="none" strike="noStrike" dirty="0">
                          <a:effectLst/>
                          <a:latin typeface="+mn-lt"/>
                        </a:rPr>
                        <a:t>Beauty and the Beast</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Bill Condon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3,440,142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11,035,211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extLst>
                  <a:ext uri="{0D108BD9-81ED-4DB2-BD59-A6C34878D82A}">
                    <a16:rowId xmlns:a16="http://schemas.microsoft.com/office/drawing/2014/main" val="2853827434"/>
                  </a:ext>
                </a:extLst>
              </a:tr>
              <a:tr h="114640">
                <a:tc>
                  <a:txBody>
                    <a:bodyPr/>
                    <a:lstStyle/>
                    <a:p>
                      <a:pPr algn="ctr" fontAlgn="b"/>
                      <a:r>
                        <a:rPr lang="en-US" sz="1400" b="1" u="none" strike="noStrike" dirty="0">
                          <a:effectLst/>
                          <a:latin typeface="+mn-lt"/>
                        </a:rPr>
                        <a:t>Star Wars: Episode VII - The Force Awakens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J.J. Abrams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6,916,622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18,232,236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extLst>
                  <a:ext uri="{0D108BD9-81ED-4DB2-BD59-A6C34878D82A}">
                    <a16:rowId xmlns:a16="http://schemas.microsoft.com/office/drawing/2014/main" val="2742350571"/>
                  </a:ext>
                </a:extLst>
              </a:tr>
              <a:tr h="107146">
                <a:tc>
                  <a:txBody>
                    <a:bodyPr/>
                    <a:lstStyle/>
                    <a:p>
                      <a:pPr algn="ctr" fontAlgn="b"/>
                      <a:r>
                        <a:rPr lang="en-US" sz="1400" b="1" u="none" strike="noStrike" dirty="0">
                          <a:effectLst/>
                          <a:latin typeface="+mn-lt"/>
                        </a:rPr>
                        <a:t>Jurassic World</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Colin Trevorrow</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5,022,706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15,204,006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extLst>
                  <a:ext uri="{0D108BD9-81ED-4DB2-BD59-A6C34878D82A}">
                    <a16:rowId xmlns:a16="http://schemas.microsoft.com/office/drawing/2014/main" val="2937413971"/>
                  </a:ext>
                </a:extLst>
              </a:tr>
              <a:tr h="107146">
                <a:tc>
                  <a:txBody>
                    <a:bodyPr/>
                    <a:lstStyle/>
                    <a:p>
                      <a:pPr algn="ctr" fontAlgn="b"/>
                      <a:r>
                        <a:rPr lang="en-US" sz="1400" u="none" strike="noStrike" dirty="0">
                          <a:effectLst/>
                          <a:latin typeface="+mn-lt"/>
                        </a:rPr>
                        <a:t>Avengers: Age of Ultron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2,090,059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11,528,059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extLst>
                  <a:ext uri="{0D108BD9-81ED-4DB2-BD59-A6C34878D82A}">
                    <a16:rowId xmlns:a16="http://schemas.microsoft.com/office/drawing/2014/main" val="3379943607"/>
                  </a:ext>
                </a:extLst>
              </a:tr>
              <a:tr h="107146">
                <a:tc>
                  <a:txBody>
                    <a:bodyPr/>
                    <a:lstStyle/>
                    <a:p>
                      <a:pPr algn="ctr" fontAlgn="b"/>
                      <a:r>
                        <a:rPr lang="en-US" sz="1400" u="none" strike="noStrike" dirty="0">
                          <a:effectLst/>
                          <a:latin typeface="+mn-lt"/>
                        </a:rPr>
                        <a:t>Furious Seven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James Wan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1,630,070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13,250,477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extLst>
                  <a:ext uri="{0D108BD9-81ED-4DB2-BD59-A6C34878D82A}">
                    <a16:rowId xmlns:a16="http://schemas.microsoft.com/office/drawing/2014/main" val="2264391164"/>
                  </a:ext>
                </a:extLst>
              </a:tr>
              <a:tr h="212180">
                <a:tc>
                  <a:txBody>
                    <a:bodyPr/>
                    <a:lstStyle/>
                    <a:p>
                      <a:pPr algn="ctr" fontAlgn="b"/>
                      <a:r>
                        <a:rPr lang="en-US" sz="1400" u="none" strike="noStrike">
                          <a:effectLst/>
                          <a:latin typeface="+mn-lt"/>
                        </a:rPr>
                        <a:t>Frozen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2013</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 Buck, Jennifer Lee</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2,507,380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11,242,190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extLst>
                  <a:ext uri="{0D108BD9-81ED-4DB2-BD59-A6C34878D82A}">
                    <a16:rowId xmlns:a16="http://schemas.microsoft.com/office/drawing/2014/main" val="848451238"/>
                  </a:ext>
                </a:extLst>
              </a:tr>
              <a:tr h="107146">
                <a:tc>
                  <a:txBody>
                    <a:bodyPr/>
                    <a:lstStyle/>
                    <a:p>
                      <a:pPr algn="ctr" fontAlgn="b"/>
                      <a:r>
                        <a:rPr lang="en-US" sz="1400" b="1" u="none" strike="noStrike" dirty="0">
                          <a:effectLst/>
                          <a:latin typeface="+mn-lt"/>
                        </a:rPr>
                        <a:t>The Avengers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4,033,579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12,988,130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extLst>
                  <a:ext uri="{0D108BD9-81ED-4DB2-BD59-A6C34878D82A}">
                    <a16:rowId xmlns:a16="http://schemas.microsoft.com/office/drawing/2014/main" val="2021296245"/>
                  </a:ext>
                </a:extLst>
              </a:tr>
              <a:tr h="137310">
                <a:tc>
                  <a:txBody>
                    <a:bodyPr/>
                    <a:lstStyle/>
                    <a:p>
                      <a:pPr algn="ctr" fontAlgn="b"/>
                      <a:r>
                        <a:rPr lang="en-US" sz="1400" u="none" strike="noStrike" dirty="0">
                          <a:effectLst/>
                          <a:latin typeface="+mn-lt"/>
                        </a:rPr>
                        <a:t>Harry Potter and the Deathly Hallows: Part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2011</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David Yates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2,564,093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12,169,324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extLst>
                  <a:ext uri="{0D108BD9-81ED-4DB2-BD59-A6C34878D82A}">
                    <a16:rowId xmlns:a16="http://schemas.microsoft.com/office/drawing/2014/main" val="3595226951"/>
                  </a:ext>
                </a:extLst>
              </a:tr>
              <a:tr h="71057">
                <a:tc>
                  <a:txBody>
                    <a:bodyPr/>
                    <a:lstStyle/>
                    <a:p>
                      <a:pPr algn="ctr" fontAlgn="b"/>
                      <a:r>
                        <a:rPr lang="en-US" sz="1400" b="1" u="none" strike="noStrike" dirty="0">
                          <a:effectLst/>
                          <a:latin typeface="+mn-lt"/>
                        </a:rPr>
                        <a:t>Avatar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5,235,076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25,529,683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extLst>
                  <a:ext uri="{0D108BD9-81ED-4DB2-BD59-A6C34878D82A}">
                    <a16:rowId xmlns:a16="http://schemas.microsoft.com/office/drawing/2014/main" val="2658641272"/>
                  </a:ext>
                </a:extLst>
              </a:tr>
              <a:tr h="107146">
                <a:tc>
                  <a:txBody>
                    <a:bodyPr/>
                    <a:lstStyle/>
                    <a:p>
                      <a:pPr algn="ctr" fontAlgn="b"/>
                      <a:r>
                        <a:rPr lang="en-US" sz="1400" u="none" strike="noStrike" dirty="0">
                          <a:effectLst/>
                          <a:latin typeface="+mn-lt"/>
                        </a:rPr>
                        <a:t>The Dark Knight</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Christopher Nolan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3,502,340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8,199,340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3923262906"/>
                  </a:ext>
                </a:extLst>
              </a:tr>
              <a:tr h="114640">
                <a:tc>
                  <a:txBody>
                    <a:bodyPr/>
                    <a:lstStyle/>
                    <a:p>
                      <a:pPr algn="ctr" fontAlgn="b"/>
                      <a:r>
                        <a:rPr lang="en-US" sz="1400" u="none" strike="noStrike" dirty="0">
                          <a:effectLst/>
                          <a:latin typeface="+mn-lt"/>
                        </a:rPr>
                        <a:t>Star Wars: Episode I - The Phantom Menace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3,595,447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9,120,827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181767494"/>
                  </a:ext>
                </a:extLst>
              </a:tr>
              <a:tr h="107146">
                <a:tc>
                  <a:txBody>
                    <a:bodyPr/>
                    <a:lstStyle/>
                    <a:p>
                      <a:pPr algn="ctr" fontAlgn="b"/>
                      <a:r>
                        <a:rPr lang="en-US" sz="1400" b="1" u="none" strike="noStrike" dirty="0">
                          <a:effectLst/>
                          <a:latin typeface="+mn-lt"/>
                        </a:rPr>
                        <a:t>Titanic</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4,593,639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19,874,639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extLst>
                  <a:ext uri="{0D108BD9-81ED-4DB2-BD59-A6C34878D82A}">
                    <a16:rowId xmlns:a16="http://schemas.microsoft.com/office/drawing/2014/main" val="4163110359"/>
                  </a:ext>
                </a:extLst>
              </a:tr>
              <a:tr h="212180">
                <a:tc>
                  <a:txBody>
                    <a:bodyPr/>
                    <a:lstStyle/>
                    <a:p>
                      <a:pPr algn="ctr" fontAlgn="b"/>
                      <a:r>
                        <a:rPr lang="en-US" sz="1400" u="none" strike="noStrike" dirty="0">
                          <a:effectLst/>
                          <a:latin typeface="+mn-lt"/>
                        </a:rPr>
                        <a:t>The Lion King</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1994</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Roger Allers, Rob Minkoff</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3,777,838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9,235,118</a:t>
                      </a:r>
                      <a:endParaRPr lang="en-US" sz="1400" b="0" i="0" u="none" strike="noStrike" dirty="0">
                        <a:solidFill>
                          <a:srgbClr val="000000"/>
                        </a:solidFill>
                        <a:effectLst/>
                        <a:latin typeface="+mn-lt"/>
                      </a:endParaRPr>
                    </a:p>
                  </a:txBody>
                  <a:tcPr marL="3676" marR="3676" marT="3676" marB="0" anchor="ctr"/>
                </a:tc>
                <a:tc>
                  <a:txBody>
                    <a:bodyPr/>
                    <a:lstStyle/>
                    <a:p>
                      <a:pPr algn="ctr" fontAlgn="b"/>
                      <a:endParaRPr lang="en-US" sz="1400" b="0" i="0" u="none" strike="noStrike">
                        <a:solidFill>
                          <a:srgbClr val="000000"/>
                        </a:solidFill>
                        <a:effectLst/>
                        <a:latin typeface="+mn-lt"/>
                      </a:endParaRPr>
                    </a:p>
                  </a:txBody>
                  <a:tcPr marL="3676" marR="3676" marT="3676" marB="0" anchor="ctr"/>
                </a:tc>
                <a:tc>
                  <a:txBody>
                    <a:bodyPr/>
                    <a:lstStyle/>
                    <a:p>
                      <a:pPr algn="ctr" fontAlgn="b"/>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2856062403"/>
                  </a:ext>
                </a:extLst>
              </a:tr>
              <a:tr h="107146">
                <a:tc>
                  <a:txBody>
                    <a:bodyPr/>
                    <a:lstStyle/>
                    <a:p>
                      <a:pPr algn="ctr" fontAlgn="b"/>
                      <a:r>
                        <a:rPr lang="en-US" sz="1400" u="none" strike="noStrike" dirty="0">
                          <a:effectLst/>
                          <a:latin typeface="+mn-lt"/>
                        </a:rPr>
                        <a:t>E.T. the Extra-Terrestrial</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1982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Steven Spielberg</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4,246,106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7,824,106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2137937237"/>
                  </a:ext>
                </a:extLst>
              </a:tr>
              <a:tr h="107146">
                <a:tc>
                  <a:txBody>
                    <a:bodyPr/>
                    <a:lstStyle/>
                    <a:p>
                      <a:pPr algn="ctr" fontAlgn="b"/>
                      <a:r>
                        <a:rPr lang="en-US" sz="1400" u="none" strike="noStrike" dirty="0">
                          <a:effectLst/>
                          <a:latin typeface="+mn-lt"/>
                        </a:rPr>
                        <a:t>Star Wars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1977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4,499,985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7,645,121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48340475"/>
                  </a:ext>
                </a:extLst>
              </a:tr>
            </a:tbl>
          </a:graphicData>
        </a:graphic>
      </p:graphicFrame>
    </p:spTree>
    <p:extLst>
      <p:ext uri="{BB962C8B-B14F-4D97-AF65-F5344CB8AC3E}">
        <p14:creationId xmlns:p14="http://schemas.microsoft.com/office/powerpoint/2010/main" val="3969071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A288-3E2B-439F-81BA-E2589610F02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68C47D7-F8B6-4FF8-9864-C445A57EC197}"/>
              </a:ext>
            </a:extLst>
          </p:cNvPr>
          <p:cNvSpPr>
            <a:spLocks noGrp="1"/>
          </p:cNvSpPr>
          <p:nvPr>
            <p:ph idx="1"/>
          </p:nvPr>
        </p:nvSpPr>
        <p:spPr/>
        <p:txBody>
          <a:bodyPr/>
          <a:lstStyle/>
          <a:p>
            <a:r>
              <a:rPr lang="en-US" dirty="0"/>
              <a:t>There is not relation between the director and the success of a movie</a:t>
            </a:r>
          </a:p>
          <a:p>
            <a:r>
              <a:rPr lang="en-US" dirty="0"/>
              <a:t>There is a small relationship between the budget a director has and the worldwide revenue of a movie.</a:t>
            </a:r>
          </a:p>
        </p:txBody>
      </p:sp>
      <p:pic>
        <p:nvPicPr>
          <p:cNvPr id="6" name="Picture 5">
            <a:extLst>
              <a:ext uri="{FF2B5EF4-FFF2-40B4-BE49-F238E27FC236}">
                <a16:creationId xmlns:a16="http://schemas.microsoft.com/office/drawing/2014/main" id="{136B3279-571D-4333-8281-EB1B2509153F}"/>
              </a:ext>
            </a:extLst>
          </p:cNvPr>
          <p:cNvPicPr>
            <a:picLocks noChangeAspect="1"/>
          </p:cNvPicPr>
          <p:nvPr/>
        </p:nvPicPr>
        <p:blipFill rotWithShape="1">
          <a:blip r:embed="rId2"/>
          <a:srcRect b="7466"/>
          <a:stretch/>
        </p:blipFill>
        <p:spPr>
          <a:xfrm>
            <a:off x="4238625" y="3429000"/>
            <a:ext cx="3714750" cy="2467874"/>
          </a:xfrm>
          <a:prstGeom prst="rect">
            <a:avLst/>
          </a:prstGeom>
        </p:spPr>
      </p:pic>
    </p:spTree>
    <p:extLst>
      <p:ext uri="{BB962C8B-B14F-4D97-AF65-F5344CB8AC3E}">
        <p14:creationId xmlns:p14="http://schemas.microsoft.com/office/powerpoint/2010/main" val="262235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69C65-4326-4B99-9AFB-681597B58E46}"/>
              </a:ext>
            </a:extLst>
          </p:cNvPr>
          <p:cNvSpPr>
            <a:spLocks noGrp="1"/>
          </p:cNvSpPr>
          <p:nvPr>
            <p:ph type="title"/>
          </p:nvPr>
        </p:nvSpPr>
        <p:spPr/>
        <p:txBody>
          <a:bodyPr/>
          <a:lstStyle/>
          <a:p>
            <a:r>
              <a:rPr lang="en-US" dirty="0"/>
              <a:t>Quick Glossary</a:t>
            </a:r>
          </a:p>
        </p:txBody>
      </p:sp>
      <p:sp>
        <p:nvSpPr>
          <p:cNvPr id="5" name="Text Placeholder 4">
            <a:extLst>
              <a:ext uri="{FF2B5EF4-FFF2-40B4-BE49-F238E27FC236}">
                <a16:creationId xmlns:a16="http://schemas.microsoft.com/office/drawing/2014/main" id="{618B1D7C-404E-4B07-905C-73266141CF95}"/>
              </a:ext>
            </a:extLst>
          </p:cNvPr>
          <p:cNvSpPr>
            <a:spLocks noGrp="1"/>
          </p:cNvSpPr>
          <p:nvPr>
            <p:ph type="body" idx="1"/>
          </p:nvPr>
        </p:nvSpPr>
        <p:spPr/>
        <p:txBody>
          <a:bodyPr/>
          <a:lstStyle/>
          <a:p>
            <a:r>
              <a:rPr lang="en-US" dirty="0"/>
              <a:t>So you know what are we talking about</a:t>
            </a:r>
          </a:p>
        </p:txBody>
      </p:sp>
      <p:pic>
        <p:nvPicPr>
          <p:cNvPr id="11" name="Picture 10">
            <a:extLst>
              <a:ext uri="{FF2B5EF4-FFF2-40B4-BE49-F238E27FC236}">
                <a16:creationId xmlns:a16="http://schemas.microsoft.com/office/drawing/2014/main" id="{8C823D34-9A20-4BA2-9A06-BFAC6B845D70}"/>
              </a:ext>
            </a:extLst>
          </p:cNvPr>
          <p:cNvPicPr>
            <a:picLocks noChangeAspect="1"/>
          </p:cNvPicPr>
          <p:nvPr/>
        </p:nvPicPr>
        <p:blipFill rotWithShape="1">
          <a:blip r:embed="rId2">
            <a:extLst>
              <a:ext uri="{28A0092B-C50C-407E-A947-70E740481C1C}">
                <a14:useLocalDpi xmlns:a14="http://schemas.microsoft.com/office/drawing/2010/main" val="0"/>
              </a:ext>
            </a:extLst>
          </a:blip>
          <a:srcRect l="51" t="7946" r="1" b="7722"/>
          <a:stretch/>
        </p:blipFill>
        <p:spPr>
          <a:xfrm>
            <a:off x="-1" y="-12672"/>
            <a:ext cx="12192001" cy="3468683"/>
          </a:xfrm>
          <a:prstGeom prst="rect">
            <a:avLst/>
          </a:prstGeom>
        </p:spPr>
      </p:pic>
    </p:spTree>
    <p:extLst>
      <p:ext uri="{BB962C8B-B14F-4D97-AF65-F5344CB8AC3E}">
        <p14:creationId xmlns:p14="http://schemas.microsoft.com/office/powerpoint/2010/main" val="375582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D606F-CC42-47F9-B051-8974D09567A5}"/>
              </a:ext>
            </a:extLst>
          </p:cNvPr>
          <p:cNvPicPr>
            <a:picLocks noChangeAspect="1"/>
          </p:cNvPicPr>
          <p:nvPr/>
        </p:nvPicPr>
        <p:blipFill rotWithShape="1">
          <a:blip r:embed="rId2"/>
          <a:srcRect l="14276" r="15895" b="24432"/>
          <a:stretch/>
        </p:blipFill>
        <p:spPr>
          <a:xfrm>
            <a:off x="204244" y="190500"/>
            <a:ext cx="7783011" cy="2800350"/>
          </a:xfrm>
          <a:prstGeom prst="rect">
            <a:avLst/>
          </a:prstGeom>
        </p:spPr>
      </p:pic>
      <p:pic>
        <p:nvPicPr>
          <p:cNvPr id="5" name="Picture 4">
            <a:extLst>
              <a:ext uri="{FF2B5EF4-FFF2-40B4-BE49-F238E27FC236}">
                <a16:creationId xmlns:a16="http://schemas.microsoft.com/office/drawing/2014/main" id="{EE7976AA-7C9C-4AC0-803F-87DD5117E8F0}"/>
              </a:ext>
            </a:extLst>
          </p:cNvPr>
          <p:cNvPicPr>
            <a:picLocks noChangeAspect="1"/>
          </p:cNvPicPr>
          <p:nvPr/>
        </p:nvPicPr>
        <p:blipFill rotWithShape="1">
          <a:blip r:embed="rId3"/>
          <a:srcRect t="832" b="65015"/>
          <a:stretch/>
        </p:blipFill>
        <p:spPr>
          <a:xfrm>
            <a:off x="204244" y="3153292"/>
            <a:ext cx="7783011" cy="1971675"/>
          </a:xfrm>
          <a:prstGeom prst="rect">
            <a:avLst/>
          </a:prstGeom>
        </p:spPr>
      </p:pic>
      <p:pic>
        <p:nvPicPr>
          <p:cNvPr id="7" name="Picture 6">
            <a:extLst>
              <a:ext uri="{FF2B5EF4-FFF2-40B4-BE49-F238E27FC236}">
                <a16:creationId xmlns:a16="http://schemas.microsoft.com/office/drawing/2014/main" id="{41C4743A-37C8-4A34-9F0D-61E2F42C6E5F}"/>
              </a:ext>
            </a:extLst>
          </p:cNvPr>
          <p:cNvPicPr>
            <a:picLocks noChangeAspect="1"/>
          </p:cNvPicPr>
          <p:nvPr/>
        </p:nvPicPr>
        <p:blipFill rotWithShape="1">
          <a:blip r:embed="rId3"/>
          <a:srcRect t="63129" b="1"/>
          <a:stretch/>
        </p:blipFill>
        <p:spPr>
          <a:xfrm>
            <a:off x="204244" y="4363484"/>
            <a:ext cx="7783011" cy="2128522"/>
          </a:xfrm>
          <a:prstGeom prst="rect">
            <a:avLst/>
          </a:prstGeom>
        </p:spPr>
      </p:pic>
      <p:pic>
        <p:nvPicPr>
          <p:cNvPr id="8" name="Picture 7">
            <a:extLst>
              <a:ext uri="{FF2B5EF4-FFF2-40B4-BE49-F238E27FC236}">
                <a16:creationId xmlns:a16="http://schemas.microsoft.com/office/drawing/2014/main" id="{4FE3105A-3CD6-48FE-A7CC-F0592B980F77}"/>
              </a:ext>
            </a:extLst>
          </p:cNvPr>
          <p:cNvPicPr>
            <a:picLocks noChangeAspect="1"/>
          </p:cNvPicPr>
          <p:nvPr/>
        </p:nvPicPr>
        <p:blipFill rotWithShape="1">
          <a:blip r:embed="rId2"/>
          <a:srcRect l="14276" t="91655" r="15895"/>
          <a:stretch/>
        </p:blipFill>
        <p:spPr>
          <a:xfrm>
            <a:off x="204244" y="2846843"/>
            <a:ext cx="7783011" cy="309247"/>
          </a:xfrm>
          <a:prstGeom prst="rect">
            <a:avLst/>
          </a:prstGeom>
        </p:spPr>
      </p:pic>
      <p:sp>
        <p:nvSpPr>
          <p:cNvPr id="9" name="Callout: Line 8">
            <a:extLst>
              <a:ext uri="{FF2B5EF4-FFF2-40B4-BE49-F238E27FC236}">
                <a16:creationId xmlns:a16="http://schemas.microsoft.com/office/drawing/2014/main" id="{31E56F9B-58DB-4101-B6BF-022720E6A0C4}"/>
              </a:ext>
            </a:extLst>
          </p:cNvPr>
          <p:cNvSpPr/>
          <p:nvPr/>
        </p:nvSpPr>
        <p:spPr>
          <a:xfrm>
            <a:off x="8186469" y="4865028"/>
            <a:ext cx="3801288" cy="1626978"/>
          </a:xfrm>
          <a:prstGeom prst="borderCallout1">
            <a:avLst>
              <a:gd name="adj1" fmla="val 48750"/>
              <a:gd name="adj2" fmla="val -110"/>
              <a:gd name="adj3" fmla="val 36672"/>
              <a:gd name="adj4" fmla="val -193278"/>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Gross Income, we considered all the data instead of just half, since we don’t know how much of that half is for the distributor and in simple numbers we wanted to know if the movie ‘made’ money or loss it.</a:t>
            </a:r>
          </a:p>
        </p:txBody>
      </p:sp>
      <p:sp>
        <p:nvSpPr>
          <p:cNvPr id="10" name="Callout: Line 9">
            <a:extLst>
              <a:ext uri="{FF2B5EF4-FFF2-40B4-BE49-F238E27FC236}">
                <a16:creationId xmlns:a16="http://schemas.microsoft.com/office/drawing/2014/main" id="{22DABB7F-88FF-462C-A7D0-D92E64E52829}"/>
              </a:ext>
            </a:extLst>
          </p:cNvPr>
          <p:cNvSpPr/>
          <p:nvPr/>
        </p:nvSpPr>
        <p:spPr>
          <a:xfrm>
            <a:off x="8186469" y="3640346"/>
            <a:ext cx="3801288" cy="1065991"/>
          </a:xfrm>
          <a:prstGeom prst="borderCallout1">
            <a:avLst>
              <a:gd name="adj1" fmla="val 48750"/>
              <a:gd name="adj2" fmla="val -110"/>
              <a:gd name="adj3" fmla="val 92062"/>
              <a:gd name="adj4" fmla="val -160254"/>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the purpose of this analysis we are going to assume that the budget is the whole expense, we want to know it the movie made it or break it</a:t>
            </a:r>
          </a:p>
        </p:txBody>
      </p:sp>
      <p:sp>
        <p:nvSpPr>
          <p:cNvPr id="13" name="Callout: Line 12">
            <a:extLst>
              <a:ext uri="{FF2B5EF4-FFF2-40B4-BE49-F238E27FC236}">
                <a16:creationId xmlns:a16="http://schemas.microsoft.com/office/drawing/2014/main" id="{8BB7B2C3-AEE5-4A48-8875-15DAC60090ED}"/>
              </a:ext>
            </a:extLst>
          </p:cNvPr>
          <p:cNvSpPr/>
          <p:nvPr/>
        </p:nvSpPr>
        <p:spPr>
          <a:xfrm>
            <a:off x="8186469" y="2415664"/>
            <a:ext cx="3801288" cy="1065991"/>
          </a:xfrm>
          <a:prstGeom prst="borderCallout1">
            <a:avLst>
              <a:gd name="adj1" fmla="val 48750"/>
              <a:gd name="adj2" fmla="val -110"/>
              <a:gd name="adj3" fmla="val 90275"/>
              <a:gd name="adj4" fmla="val -161757"/>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is just for you to know where the gross comes from. They track the box office earnings and sum them to generate the gross income.</a:t>
            </a:r>
          </a:p>
        </p:txBody>
      </p:sp>
      <p:sp>
        <p:nvSpPr>
          <p:cNvPr id="12" name="Rectangle 11">
            <a:extLst>
              <a:ext uri="{FF2B5EF4-FFF2-40B4-BE49-F238E27FC236}">
                <a16:creationId xmlns:a16="http://schemas.microsoft.com/office/drawing/2014/main" id="{A2C5321B-1744-4F86-8658-37E72C97C35D}"/>
              </a:ext>
            </a:extLst>
          </p:cNvPr>
          <p:cNvSpPr/>
          <p:nvPr/>
        </p:nvSpPr>
        <p:spPr>
          <a:xfrm>
            <a:off x="2275650" y="6611779"/>
            <a:ext cx="8247771" cy="246221"/>
          </a:xfrm>
          <a:prstGeom prst="rect">
            <a:avLst/>
          </a:prstGeom>
        </p:spPr>
        <p:txBody>
          <a:bodyPr wrap="none">
            <a:spAutoFit/>
          </a:bodyPr>
          <a:lstStyle/>
          <a:p>
            <a:r>
              <a:rPr lang="en-US" sz="1000" dirty="0">
                <a:solidFill>
                  <a:schemeClr val="bg1">
                    <a:lumMod val="50000"/>
                  </a:schemeClr>
                </a:solidFill>
              </a:rPr>
              <a:t>Source: https://help.imdb.com/article/imdbpro/industry-research/box-office-by-imdbpro-glossary/GN8HA87MT4597FSW?ref_=helpart_nav_9#</a:t>
            </a:r>
          </a:p>
        </p:txBody>
      </p:sp>
    </p:spTree>
    <p:extLst>
      <p:ext uri="{BB962C8B-B14F-4D97-AF65-F5344CB8AC3E}">
        <p14:creationId xmlns:p14="http://schemas.microsoft.com/office/powerpoint/2010/main" val="14611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E8D8D-1C5A-407D-AF70-9C0D2238157E}"/>
              </a:ext>
            </a:extLst>
          </p:cNvPr>
          <p:cNvPicPr>
            <a:picLocks noChangeAspect="1"/>
          </p:cNvPicPr>
          <p:nvPr/>
        </p:nvPicPr>
        <p:blipFill rotWithShape="1">
          <a:blip r:embed="rId2"/>
          <a:srcRect l="45285" r="1"/>
          <a:stretch/>
        </p:blipFill>
        <p:spPr>
          <a:xfrm>
            <a:off x="3151102" y="240695"/>
            <a:ext cx="8779998" cy="507659"/>
          </a:xfrm>
          <a:prstGeom prst="rect">
            <a:avLst/>
          </a:prstGeom>
        </p:spPr>
      </p:pic>
      <p:pic>
        <p:nvPicPr>
          <p:cNvPr id="4" name="Picture 3">
            <a:extLst>
              <a:ext uri="{FF2B5EF4-FFF2-40B4-BE49-F238E27FC236}">
                <a16:creationId xmlns:a16="http://schemas.microsoft.com/office/drawing/2014/main" id="{3F08E8DD-3BAB-4376-A2D3-7ED6308B4A42}"/>
              </a:ext>
            </a:extLst>
          </p:cNvPr>
          <p:cNvPicPr>
            <a:picLocks noChangeAspect="1"/>
          </p:cNvPicPr>
          <p:nvPr/>
        </p:nvPicPr>
        <p:blipFill rotWithShape="1">
          <a:blip r:embed="rId2"/>
          <a:srcRect l="-1" r="78923"/>
          <a:stretch/>
        </p:blipFill>
        <p:spPr>
          <a:xfrm>
            <a:off x="2431636" y="240695"/>
            <a:ext cx="3382566" cy="507659"/>
          </a:xfrm>
          <a:prstGeom prst="rect">
            <a:avLst/>
          </a:prstGeom>
        </p:spPr>
      </p:pic>
      <p:pic>
        <p:nvPicPr>
          <p:cNvPr id="5" name="Picture 4">
            <a:extLst>
              <a:ext uri="{FF2B5EF4-FFF2-40B4-BE49-F238E27FC236}">
                <a16:creationId xmlns:a16="http://schemas.microsoft.com/office/drawing/2014/main" id="{B94E4785-3CA1-4646-8DEE-38C5C3BF9FB3}"/>
              </a:ext>
            </a:extLst>
          </p:cNvPr>
          <p:cNvPicPr>
            <a:picLocks noChangeAspect="1"/>
          </p:cNvPicPr>
          <p:nvPr/>
        </p:nvPicPr>
        <p:blipFill>
          <a:blip r:embed="rId3"/>
          <a:stretch>
            <a:fillRect/>
          </a:stretch>
        </p:blipFill>
        <p:spPr>
          <a:xfrm>
            <a:off x="2431635" y="748354"/>
            <a:ext cx="9499465" cy="5678332"/>
          </a:xfrm>
          <a:prstGeom prst="rect">
            <a:avLst/>
          </a:prstGeom>
        </p:spPr>
      </p:pic>
      <p:sp>
        <p:nvSpPr>
          <p:cNvPr id="6" name="Rectangle 5">
            <a:extLst>
              <a:ext uri="{FF2B5EF4-FFF2-40B4-BE49-F238E27FC236}">
                <a16:creationId xmlns:a16="http://schemas.microsoft.com/office/drawing/2014/main" id="{AF366B5C-73B0-42DA-8564-4CABE8AC3E2C}"/>
              </a:ext>
            </a:extLst>
          </p:cNvPr>
          <p:cNvSpPr/>
          <p:nvPr/>
        </p:nvSpPr>
        <p:spPr>
          <a:xfrm flipH="1">
            <a:off x="160088" y="2311883"/>
            <a:ext cx="2031022" cy="2053087"/>
          </a:xfrm>
          <a:prstGeom prst="rect">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in more simple words, the </a:t>
            </a:r>
            <a:r>
              <a:rPr lang="en-US" sz="1600" dirty="0" err="1">
                <a:solidFill>
                  <a:schemeClr val="tx1"/>
                </a:solidFill>
              </a:rPr>
              <a:t>metascore</a:t>
            </a:r>
            <a:r>
              <a:rPr lang="en-US" sz="1600" dirty="0">
                <a:solidFill>
                  <a:schemeClr val="tx1"/>
                </a:solidFill>
              </a:rPr>
              <a:t> is a normalize weighted average of the critics score (at least 4 critics to generate the </a:t>
            </a:r>
            <a:r>
              <a:rPr lang="en-US" sz="1600" dirty="0" err="1">
                <a:solidFill>
                  <a:schemeClr val="tx1"/>
                </a:solidFill>
              </a:rPr>
              <a:t>metascore</a:t>
            </a:r>
            <a:r>
              <a:rPr lang="en-US" sz="1600" dirty="0">
                <a:solidFill>
                  <a:schemeClr val="tx1"/>
                </a:solidFill>
              </a:rPr>
              <a:t>) </a:t>
            </a:r>
          </a:p>
        </p:txBody>
      </p:sp>
      <p:cxnSp>
        <p:nvCxnSpPr>
          <p:cNvPr id="7" name="Straight Connector 6">
            <a:extLst>
              <a:ext uri="{FF2B5EF4-FFF2-40B4-BE49-F238E27FC236}">
                <a16:creationId xmlns:a16="http://schemas.microsoft.com/office/drawing/2014/main" id="{46823CF3-C85F-4F81-A98A-8ECF3A744CD0}"/>
              </a:ext>
            </a:extLst>
          </p:cNvPr>
          <p:cNvCxnSpPr>
            <a:cxnSpLocks/>
          </p:cNvCxnSpPr>
          <p:nvPr/>
        </p:nvCxnSpPr>
        <p:spPr>
          <a:xfrm>
            <a:off x="4520241" y="1147321"/>
            <a:ext cx="116456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CC6342-8431-479F-8DD8-45CE6B8011F8}"/>
              </a:ext>
            </a:extLst>
          </p:cNvPr>
          <p:cNvSpPr/>
          <p:nvPr/>
        </p:nvSpPr>
        <p:spPr>
          <a:xfrm>
            <a:off x="7181367" y="6611779"/>
            <a:ext cx="3296095" cy="246221"/>
          </a:xfrm>
          <a:prstGeom prst="rect">
            <a:avLst/>
          </a:prstGeom>
        </p:spPr>
        <p:txBody>
          <a:bodyPr wrap="none">
            <a:spAutoFit/>
          </a:bodyPr>
          <a:lstStyle/>
          <a:p>
            <a:r>
              <a:rPr lang="en-US" sz="1000" dirty="0">
                <a:solidFill>
                  <a:schemeClr val="bg1">
                    <a:lumMod val="50000"/>
                  </a:schemeClr>
                </a:solidFill>
              </a:rPr>
              <a:t>Source: https://www.metacritic.com/about-metascores</a:t>
            </a:r>
          </a:p>
        </p:txBody>
      </p:sp>
    </p:spTree>
    <p:extLst>
      <p:ext uri="{BB962C8B-B14F-4D97-AF65-F5344CB8AC3E}">
        <p14:creationId xmlns:p14="http://schemas.microsoft.com/office/powerpoint/2010/main" val="3359033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14A4-AC83-4B45-9E3D-3E15DFAD3475}"/>
              </a:ext>
            </a:extLst>
          </p:cNvPr>
          <p:cNvSpPr>
            <a:spLocks noGrp="1"/>
          </p:cNvSpPr>
          <p:nvPr>
            <p:ph type="title"/>
          </p:nvPr>
        </p:nvSpPr>
        <p:spPr>
          <a:xfrm>
            <a:off x="831850" y="948008"/>
            <a:ext cx="9123033" cy="3614467"/>
          </a:xfrm>
        </p:spPr>
        <p:txBody>
          <a:bodyPr>
            <a:normAutofit/>
          </a:bodyPr>
          <a:lstStyle/>
          <a:p>
            <a:r>
              <a:rPr lang="es-MX" dirty="0" err="1"/>
              <a:t>Question</a:t>
            </a:r>
            <a:r>
              <a:rPr lang="es-MX" dirty="0"/>
              <a:t> #1:</a:t>
            </a:r>
            <a:br>
              <a:rPr lang="es-MX" dirty="0"/>
            </a:br>
            <a:r>
              <a:rPr lang="es-MX" dirty="0"/>
              <a:t>Who </a:t>
            </a:r>
            <a:r>
              <a:rPr lang="es-MX" dirty="0" err="1"/>
              <a:t>is</a:t>
            </a:r>
            <a:r>
              <a:rPr lang="es-MX" dirty="0"/>
              <a:t> </a:t>
            </a:r>
            <a:r>
              <a:rPr lang="es-MX" dirty="0" err="1"/>
              <a:t>harsher</a:t>
            </a:r>
            <a:r>
              <a:rPr lang="es-MX" dirty="0"/>
              <a:t>, </a:t>
            </a:r>
            <a:r>
              <a:rPr lang="es-MX" dirty="0" err="1"/>
              <a:t>the</a:t>
            </a:r>
            <a:r>
              <a:rPr lang="es-MX" dirty="0"/>
              <a:t> </a:t>
            </a:r>
            <a:r>
              <a:rPr lang="es-MX" dirty="0" err="1"/>
              <a:t>viewers</a:t>
            </a:r>
            <a:r>
              <a:rPr lang="es-MX" dirty="0"/>
              <a:t> </a:t>
            </a:r>
            <a:r>
              <a:rPr lang="es-MX" dirty="0" err="1"/>
              <a:t>or</a:t>
            </a:r>
            <a:r>
              <a:rPr lang="es-MX" dirty="0"/>
              <a:t> </a:t>
            </a:r>
            <a:r>
              <a:rPr lang="es-MX" dirty="0" err="1"/>
              <a:t>the</a:t>
            </a:r>
            <a:r>
              <a:rPr lang="es-MX" dirty="0"/>
              <a:t> </a:t>
            </a:r>
            <a:r>
              <a:rPr lang="es-MX" dirty="0" err="1"/>
              <a:t>critics</a:t>
            </a:r>
            <a:r>
              <a:rPr lang="es-MX" dirty="0"/>
              <a:t> </a:t>
            </a:r>
            <a:r>
              <a:rPr lang="es-MX" dirty="0" err="1"/>
              <a:t>with</a:t>
            </a:r>
            <a:r>
              <a:rPr lang="es-MX" dirty="0"/>
              <a:t> </a:t>
            </a:r>
            <a:r>
              <a:rPr lang="es-MX" dirty="0" err="1"/>
              <a:t>their</a:t>
            </a:r>
            <a:r>
              <a:rPr lang="es-MX" dirty="0"/>
              <a:t> ratings?</a:t>
            </a:r>
          </a:p>
        </p:txBody>
      </p:sp>
      <p:sp>
        <p:nvSpPr>
          <p:cNvPr id="3" name="Content Placeholder 2">
            <a:extLst>
              <a:ext uri="{FF2B5EF4-FFF2-40B4-BE49-F238E27FC236}">
                <a16:creationId xmlns:a16="http://schemas.microsoft.com/office/drawing/2014/main" id="{4DBCCB65-0603-4747-B5BE-897908125B89}"/>
              </a:ext>
            </a:extLst>
          </p:cNvPr>
          <p:cNvSpPr>
            <a:spLocks noGrp="1"/>
          </p:cNvSpPr>
          <p:nvPr>
            <p:ph type="body" idx="1"/>
          </p:nvPr>
        </p:nvSpPr>
        <p:spPr/>
        <p:txBody>
          <a:bodyPr>
            <a:noAutofit/>
          </a:bodyPr>
          <a:lstStyle/>
          <a:p>
            <a:r>
              <a:rPr lang="en-US" dirty="0">
                <a:sym typeface="Wingdings" panose="05000000000000000000" pitchFamily="2" charset="2"/>
              </a:rPr>
              <a:t>The old debate will finally be decided</a:t>
            </a:r>
          </a:p>
        </p:txBody>
      </p:sp>
      <p:pic>
        <p:nvPicPr>
          <p:cNvPr id="4" name="Picture 3">
            <a:extLst>
              <a:ext uri="{FF2B5EF4-FFF2-40B4-BE49-F238E27FC236}">
                <a16:creationId xmlns:a16="http://schemas.microsoft.com/office/drawing/2014/main" id="{0E97FAC9-5041-47ED-83E8-BFABC76E2195}"/>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325016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a:xfrm>
            <a:off x="400049" y="365125"/>
            <a:ext cx="7355098" cy="1325563"/>
          </a:xfrm>
        </p:spPr>
        <p:txBody>
          <a:bodyPr>
            <a:normAutofit/>
          </a:bodyPr>
          <a:lstStyle/>
          <a:p>
            <a:r>
              <a:rPr lang="en-US" dirty="0">
                <a:solidFill>
                  <a:schemeClr val="tx1"/>
                </a:solidFill>
              </a:rPr>
              <a:t>But first… what do we consider rating?</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Viewer Ratings </a:t>
            </a:r>
          </a:p>
          <a:p>
            <a:pPr lvl="1"/>
            <a:r>
              <a:rPr lang="en-US" dirty="0">
                <a:solidFill>
                  <a:schemeClr val="tx1"/>
                </a:solidFill>
                <a:sym typeface="Wingdings" panose="05000000000000000000" pitchFamily="2" charset="2"/>
              </a:rPr>
              <a:t>“Weighted Average Vote” of all viewer ratings for a specific movie</a:t>
            </a:r>
          </a:p>
          <a:p>
            <a:r>
              <a:rPr lang="en-US" dirty="0">
                <a:solidFill>
                  <a:schemeClr val="tx1"/>
                </a:solidFill>
                <a:sym typeface="Wingdings" panose="05000000000000000000" pitchFamily="2" charset="2"/>
              </a:rPr>
              <a:t>Critic Ratings </a:t>
            </a:r>
          </a:p>
          <a:p>
            <a:pPr lvl="1"/>
            <a:r>
              <a:rPr lang="en-US" dirty="0">
                <a:solidFill>
                  <a:schemeClr val="tx1"/>
                </a:solidFill>
                <a:sym typeface="Wingdings" panose="05000000000000000000" pitchFamily="2" charset="2"/>
              </a:rPr>
              <a:t>Weighted score based on IMDb’s “</a:t>
            </a:r>
            <a:r>
              <a:rPr lang="en-US" dirty="0" err="1">
                <a:solidFill>
                  <a:schemeClr val="tx1"/>
                </a:solidFill>
                <a:sym typeface="Wingdings" panose="05000000000000000000" pitchFamily="2" charset="2"/>
              </a:rPr>
              <a:t>Metascore</a:t>
            </a:r>
            <a:r>
              <a:rPr lang="en-US" dirty="0">
                <a:solidFill>
                  <a:schemeClr val="tx1"/>
                </a:solidFill>
                <a:sym typeface="Wingdings" panose="05000000000000000000" pitchFamily="2" charset="2"/>
              </a:rPr>
              <a:t>” methodology</a:t>
            </a:r>
          </a:p>
        </p:txBody>
      </p:sp>
    </p:spTree>
    <p:extLst>
      <p:ext uri="{BB962C8B-B14F-4D97-AF65-F5344CB8AC3E}">
        <p14:creationId xmlns:p14="http://schemas.microsoft.com/office/powerpoint/2010/main" val="1185844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TotalTime>
  <Words>2382</Words>
  <Application>Microsoft Office PowerPoint</Application>
  <PresentationFormat>Widescreen</PresentationFormat>
  <Paragraphs>805</Paragraphs>
  <Slides>46</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Consolas</vt:lpstr>
      <vt:lpstr>Tahoma</vt:lpstr>
      <vt:lpstr>Office Theme</vt:lpstr>
      <vt:lpstr>PowerPoint Presentation</vt:lpstr>
      <vt:lpstr>What is  IMDb?</vt:lpstr>
      <vt:lpstr>PowerPoint Presentation</vt:lpstr>
      <vt:lpstr>PowerPoint Presentation</vt:lpstr>
      <vt:lpstr>Quick Glossary</vt:lpstr>
      <vt:lpstr>PowerPoint Presentation</vt:lpstr>
      <vt:lpstr>PowerPoint Presentation</vt:lpstr>
      <vt:lpstr>Question #1: Who is harsher, the viewers or the critics with their ratings?</vt:lpstr>
      <vt:lpstr>But first… what do we consider rating?</vt:lpstr>
      <vt:lpstr>Ratings</vt:lpstr>
      <vt:lpstr>Data Cleaning</vt:lpstr>
      <vt:lpstr>PowerPoint Presentation</vt:lpstr>
      <vt:lpstr>PowerPoint Presentation</vt:lpstr>
      <vt:lpstr>Viewers vs. Critics: Summary</vt:lpstr>
      <vt:lpstr>Viewer Ratings by film production year</vt:lpstr>
      <vt:lpstr>PowerPoint Presentation</vt:lpstr>
      <vt:lpstr>Top Movies</vt:lpstr>
      <vt:lpstr>Worst Movies</vt:lpstr>
      <vt:lpstr>Viewers ratings by Gender</vt:lpstr>
      <vt:lpstr>PowerPoint Presentation</vt:lpstr>
      <vt:lpstr>Viewer Ratings: US vs. Non-US</vt:lpstr>
      <vt:lpstr>Question #2: ?</vt:lpstr>
      <vt:lpstr>PowerPoint Presentation</vt:lpstr>
      <vt:lpstr>Question #3: Is the success of a movie related to the director?</vt:lpstr>
      <vt:lpstr>But first… what is success?</vt:lpstr>
      <vt:lpstr>Number of movies vs Revenue</vt:lpstr>
      <vt:lpstr>Number of movies vs Rating</vt:lpstr>
      <vt:lpstr>PowerPoint Presentation</vt:lpstr>
      <vt:lpstr>Number of movies vs Revenue in the last decade</vt:lpstr>
      <vt:lpstr>Number of movies vs Ratings in the last decade</vt:lpstr>
      <vt:lpstr>PowerPoint Presentation</vt:lpstr>
      <vt:lpstr>Quick recap</vt:lpstr>
      <vt:lpstr>Top Directors per category</vt:lpstr>
      <vt:lpstr>Question #3.1: Is the success of a movie related to the director’s budget?</vt:lpstr>
      <vt:lpstr>General considerations of the initial data</vt:lpstr>
      <vt:lpstr>Budget vs Revenue</vt:lpstr>
      <vt:lpstr>Budget vs Ratings</vt:lpstr>
      <vt:lpstr>Results</vt:lpstr>
      <vt:lpstr>General considerations of last decade</vt:lpstr>
      <vt:lpstr>Budget vs Revenue in the last decade</vt:lpstr>
      <vt:lpstr>Budget vs Ratings in the last decade</vt:lpstr>
      <vt:lpstr>Results</vt:lpstr>
      <vt:lpstr>Top 15 movies with biggest revenue in US</vt:lpstr>
      <vt:lpstr>Top 15 movies with biggest revenue Worldwide</vt:lpstr>
      <vt:lpstr>Top movies 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Cristina Bardan</dc:creator>
  <cp:lastModifiedBy>Cristina Bardan</cp:lastModifiedBy>
  <cp:revision>43</cp:revision>
  <dcterms:created xsi:type="dcterms:W3CDTF">2020-03-05T18:22:20Z</dcterms:created>
  <dcterms:modified xsi:type="dcterms:W3CDTF">2020-03-07T07:42:30Z</dcterms:modified>
</cp:coreProperties>
</file>